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91" r:id="rId4"/>
    <p:sldId id="290" r:id="rId5"/>
    <p:sldId id="289" r:id="rId6"/>
    <p:sldId id="288" r:id="rId7"/>
    <p:sldId id="293" r:id="rId8"/>
    <p:sldId id="292" r:id="rId9"/>
    <p:sldId id="294" r:id="rId10"/>
    <p:sldId id="323" r:id="rId11"/>
    <p:sldId id="257" r:id="rId12"/>
    <p:sldId id="295" r:id="rId13"/>
    <p:sldId id="298" r:id="rId14"/>
    <p:sldId id="300" r:id="rId15"/>
    <p:sldId id="261" r:id="rId16"/>
    <p:sldId id="263" r:id="rId17"/>
    <p:sldId id="262" r:id="rId18"/>
    <p:sldId id="260" r:id="rId19"/>
    <p:sldId id="296" r:id="rId20"/>
    <p:sldId id="297" r:id="rId21"/>
    <p:sldId id="259" r:id="rId22"/>
    <p:sldId id="258" r:id="rId23"/>
    <p:sldId id="269" r:id="rId24"/>
    <p:sldId id="268" r:id="rId25"/>
    <p:sldId id="267" r:id="rId26"/>
    <p:sldId id="266" r:id="rId27"/>
    <p:sldId id="265" r:id="rId28"/>
    <p:sldId id="264" r:id="rId29"/>
    <p:sldId id="301" r:id="rId30"/>
    <p:sldId id="302" r:id="rId31"/>
    <p:sldId id="305" r:id="rId32"/>
    <p:sldId id="307" r:id="rId33"/>
    <p:sldId id="306" r:id="rId34"/>
    <p:sldId id="310" r:id="rId35"/>
    <p:sldId id="309" r:id="rId36"/>
    <p:sldId id="308" r:id="rId37"/>
    <p:sldId id="311" r:id="rId38"/>
    <p:sldId id="312" r:id="rId39"/>
    <p:sldId id="274" r:id="rId40"/>
    <p:sldId id="303" r:id="rId41"/>
    <p:sldId id="314" r:id="rId42"/>
    <p:sldId id="317" r:id="rId43"/>
    <p:sldId id="316" r:id="rId44"/>
    <p:sldId id="315" r:id="rId45"/>
    <p:sldId id="313" r:id="rId46"/>
    <p:sldId id="320" r:id="rId47"/>
    <p:sldId id="319" r:id="rId48"/>
    <p:sldId id="318" r:id="rId49"/>
    <p:sldId id="304" r:id="rId50"/>
    <p:sldId id="322" r:id="rId51"/>
    <p:sldId id="321" r:id="rId52"/>
    <p:sldId id="272" r:id="rId53"/>
    <p:sldId id="324" r:id="rId54"/>
    <p:sldId id="331" r:id="rId55"/>
    <p:sldId id="330" r:id="rId56"/>
    <p:sldId id="333" r:id="rId57"/>
    <p:sldId id="332" r:id="rId58"/>
    <p:sldId id="338" r:id="rId59"/>
    <p:sldId id="327" r:id="rId60"/>
    <p:sldId id="326" r:id="rId61"/>
    <p:sldId id="325" r:id="rId62"/>
    <p:sldId id="337" r:id="rId63"/>
    <p:sldId id="336" r:id="rId64"/>
    <p:sldId id="335" r:id="rId65"/>
    <p:sldId id="334" r:id="rId66"/>
    <p:sldId id="271" r:id="rId67"/>
    <p:sldId id="342" r:id="rId68"/>
    <p:sldId id="341" r:id="rId69"/>
    <p:sldId id="340" r:id="rId70"/>
    <p:sldId id="339" r:id="rId71"/>
    <p:sldId id="280" r:id="rId72"/>
    <p:sldId id="278" r:id="rId73"/>
    <p:sldId id="345" r:id="rId74"/>
    <p:sldId id="344" r:id="rId75"/>
    <p:sldId id="343" r:id="rId76"/>
    <p:sldId id="353" r:id="rId77"/>
    <p:sldId id="354" r:id="rId78"/>
    <p:sldId id="355" r:id="rId79"/>
    <p:sldId id="352" r:id="rId80"/>
    <p:sldId id="351" r:id="rId81"/>
    <p:sldId id="350" r:id="rId82"/>
    <p:sldId id="349" r:id="rId83"/>
    <p:sldId id="348" r:id="rId84"/>
    <p:sldId id="347" r:id="rId85"/>
    <p:sldId id="357" r:id="rId86"/>
    <p:sldId id="356" r:id="rId87"/>
    <p:sldId id="346" r:id="rId88"/>
    <p:sldId id="358" r:id="rId89"/>
    <p:sldId id="27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87F1840-298C-4E0F-A263-4EE720FA548C}"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3065868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87F1840-298C-4E0F-A263-4EE720FA548C}"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103432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87F1840-298C-4E0F-A263-4EE720FA548C}"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344178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87F1840-298C-4E0F-A263-4EE720FA548C}"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845004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7F1840-298C-4E0F-A263-4EE720FA548C}" type="datetimeFigureOut">
              <a:rPr lang="en-IN" smtClean="0"/>
              <a:t>30-08-2024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402383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87F1840-298C-4E0F-A263-4EE720FA548C}" type="datetimeFigureOut">
              <a:rPr lang="en-IN" smtClean="0"/>
              <a:t>30-08-2024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547119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87F1840-298C-4E0F-A263-4EE720FA548C}" type="datetimeFigureOut">
              <a:rPr lang="en-IN" smtClean="0"/>
              <a:t>30-08-2024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400009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87F1840-298C-4E0F-A263-4EE720FA548C}" type="datetimeFigureOut">
              <a:rPr lang="en-IN" smtClean="0"/>
              <a:t>30-08-2024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2577948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F1840-298C-4E0F-A263-4EE720FA548C}" type="datetimeFigureOut">
              <a:rPr lang="en-IN" smtClean="0"/>
              <a:t>30-08-2024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305006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7F1840-298C-4E0F-A263-4EE720FA548C}" type="datetimeFigureOut">
              <a:rPr lang="en-IN" smtClean="0"/>
              <a:t>30-08-2024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1214753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7F1840-298C-4E0F-A263-4EE720FA548C}" type="datetimeFigureOut">
              <a:rPr lang="en-IN" smtClean="0"/>
              <a:t>30-08-2024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2B0E64-A0EA-4DA1-B73B-2DD9ED0E89D4}" type="slidenum">
              <a:rPr lang="en-IN" smtClean="0"/>
              <a:t>‹#›</a:t>
            </a:fld>
            <a:endParaRPr lang="en-IN"/>
          </a:p>
        </p:txBody>
      </p:sp>
    </p:spTree>
    <p:extLst>
      <p:ext uri="{BB962C8B-B14F-4D97-AF65-F5344CB8AC3E}">
        <p14:creationId xmlns:p14="http://schemas.microsoft.com/office/powerpoint/2010/main" val="3908154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7F1840-298C-4E0F-A263-4EE720FA548C}" type="datetimeFigureOut">
              <a:rPr lang="en-IN" smtClean="0"/>
              <a:t>30-08-2024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2B0E64-A0EA-4DA1-B73B-2DD9ED0E89D4}" type="slidenum">
              <a:rPr lang="en-IN" smtClean="0"/>
              <a:t>‹#›</a:t>
            </a:fld>
            <a:endParaRPr lang="en-IN"/>
          </a:p>
        </p:txBody>
      </p:sp>
    </p:spTree>
    <p:extLst>
      <p:ext uri="{BB962C8B-B14F-4D97-AF65-F5344CB8AC3E}">
        <p14:creationId xmlns:p14="http://schemas.microsoft.com/office/powerpoint/2010/main" val="2429824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React Fundamentals</a:t>
            </a:r>
          </a:p>
        </p:txBody>
      </p:sp>
      <p:sp>
        <p:nvSpPr>
          <p:cNvPr id="3" name="Subtitle 2"/>
          <p:cNvSpPr>
            <a:spLocks noGrp="1"/>
          </p:cNvSpPr>
          <p:nvPr>
            <p:ph type="subTitle" idx="1"/>
          </p:nvPr>
        </p:nvSpPr>
        <p:spPr/>
        <p:txBody>
          <a:bodyPr/>
          <a:lstStyle/>
          <a:p>
            <a:r>
              <a:rPr lang="en-IN" dirty="0"/>
              <a:t>Module -3</a:t>
            </a:r>
          </a:p>
        </p:txBody>
      </p:sp>
    </p:spTree>
    <p:extLst>
      <p:ext uri="{BB962C8B-B14F-4D97-AF65-F5344CB8AC3E}">
        <p14:creationId xmlns:p14="http://schemas.microsoft.com/office/powerpoint/2010/main" val="686436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8354" y="796835"/>
            <a:ext cx="10019212" cy="4900146"/>
          </a:xfrm>
          <a:prstGeom prst="rect">
            <a:avLst/>
          </a:prstGeom>
        </p:spPr>
      </p:pic>
    </p:spTree>
    <p:extLst>
      <p:ext uri="{BB962C8B-B14F-4D97-AF65-F5344CB8AC3E}">
        <p14:creationId xmlns:p14="http://schemas.microsoft.com/office/powerpoint/2010/main" val="3251086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560" y="104503"/>
            <a:ext cx="6884126" cy="783771"/>
          </a:xfrm>
        </p:spPr>
        <p:txBody>
          <a:bodyPr>
            <a:normAutofit/>
          </a:bodyPr>
          <a:lstStyle/>
          <a:p>
            <a:r>
              <a:rPr lang="en-IN" dirty="0"/>
              <a:t>                     Components</a:t>
            </a:r>
          </a:p>
        </p:txBody>
      </p:sp>
      <p:sp>
        <p:nvSpPr>
          <p:cNvPr id="3" name="Content Placeholder 2"/>
          <p:cNvSpPr>
            <a:spLocks noGrp="1"/>
          </p:cNvSpPr>
          <p:nvPr>
            <p:ph idx="1"/>
          </p:nvPr>
        </p:nvSpPr>
        <p:spPr>
          <a:xfrm>
            <a:off x="838200" y="1825625"/>
            <a:ext cx="10515600" cy="3660775"/>
          </a:xfrm>
        </p:spPr>
        <p:txBody>
          <a:bodyPr/>
          <a:lstStyle/>
          <a:p>
            <a:r>
              <a:rPr lang="en-US" dirty="0"/>
              <a:t>Components are independent and reusable bits of code. They serve the same purpose as JavaScript functions, but work in isolation and return HTML.</a:t>
            </a:r>
          </a:p>
          <a:p>
            <a:r>
              <a:rPr lang="en-US" dirty="0"/>
              <a:t>Components come in two types, Class components and Function components, in this tutorial we will concentrate on Function components.</a:t>
            </a:r>
          </a:p>
          <a:p>
            <a:endParaRPr lang="en-IN" dirty="0"/>
          </a:p>
        </p:txBody>
      </p:sp>
    </p:spTree>
    <p:extLst>
      <p:ext uri="{BB962C8B-B14F-4D97-AF65-F5344CB8AC3E}">
        <p14:creationId xmlns:p14="http://schemas.microsoft.com/office/powerpoint/2010/main" val="301094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F5602C5-10BC-EFC0-1D57-E4ED9B5788C7}"/>
              </a:ext>
            </a:extLst>
          </p:cNvPr>
          <p:cNvPicPr>
            <a:picLocks noGrp="1" noChangeAspect="1"/>
          </p:cNvPicPr>
          <p:nvPr>
            <p:ph idx="1"/>
          </p:nvPr>
        </p:nvPicPr>
        <p:blipFill>
          <a:blip r:embed="rId2"/>
          <a:stretch>
            <a:fillRect/>
          </a:stretch>
        </p:blipFill>
        <p:spPr>
          <a:xfrm>
            <a:off x="616016" y="442762"/>
            <a:ext cx="11194181" cy="6083166"/>
          </a:xfrm>
        </p:spPr>
      </p:pic>
    </p:spTree>
    <p:extLst>
      <p:ext uri="{BB962C8B-B14F-4D97-AF65-F5344CB8AC3E}">
        <p14:creationId xmlns:p14="http://schemas.microsoft.com/office/powerpoint/2010/main" val="258554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ABC8BD1-7170-3F4B-4AEB-89198318A3FB}"/>
              </a:ext>
            </a:extLst>
          </p:cNvPr>
          <p:cNvPicPr>
            <a:picLocks noChangeAspect="1"/>
          </p:cNvPicPr>
          <p:nvPr/>
        </p:nvPicPr>
        <p:blipFill>
          <a:blip r:embed="rId2"/>
          <a:stretch>
            <a:fillRect/>
          </a:stretch>
        </p:blipFill>
        <p:spPr>
          <a:xfrm>
            <a:off x="1251284" y="481263"/>
            <a:ext cx="9596388" cy="5524901"/>
          </a:xfrm>
          <a:prstGeom prst="rect">
            <a:avLst/>
          </a:prstGeom>
        </p:spPr>
      </p:pic>
    </p:spTree>
    <p:extLst>
      <p:ext uri="{BB962C8B-B14F-4D97-AF65-F5344CB8AC3E}">
        <p14:creationId xmlns:p14="http://schemas.microsoft.com/office/powerpoint/2010/main" val="3248274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4743" y="156754"/>
            <a:ext cx="4990012" cy="770709"/>
          </a:xfrm>
        </p:spPr>
        <p:txBody>
          <a:bodyPr>
            <a:normAutofit fontScale="90000"/>
          </a:bodyPr>
          <a:lstStyle/>
          <a:p>
            <a:r>
              <a:rPr lang="en-US" dirty="0" smtClean="0"/>
              <a:t/>
            </a:r>
            <a:br>
              <a:rPr lang="en-US" dirty="0" smtClean="0"/>
            </a:br>
            <a:r>
              <a:rPr lang="en-US" dirty="0" smtClean="0"/>
              <a:t>Class </a:t>
            </a:r>
            <a:r>
              <a:rPr lang="en-US" dirty="0"/>
              <a:t>Component</a:t>
            </a:r>
            <a:br>
              <a:rPr lang="en-US" dirty="0"/>
            </a:br>
            <a:endParaRPr lang="en-IN" dirty="0"/>
          </a:p>
        </p:txBody>
      </p:sp>
      <p:sp>
        <p:nvSpPr>
          <p:cNvPr id="5" name="Content Placeholder 4"/>
          <p:cNvSpPr>
            <a:spLocks noGrp="1"/>
          </p:cNvSpPr>
          <p:nvPr>
            <p:ph idx="1"/>
          </p:nvPr>
        </p:nvSpPr>
        <p:spPr/>
        <p:txBody>
          <a:bodyPr/>
          <a:lstStyle/>
          <a:p>
            <a:r>
              <a:rPr lang="en-US" dirty="0" smtClean="0"/>
              <a:t>A </a:t>
            </a:r>
            <a:r>
              <a:rPr lang="en-US" dirty="0"/>
              <a:t>class component must include the extends </a:t>
            </a:r>
            <a:r>
              <a:rPr lang="en-US" dirty="0" err="1"/>
              <a:t>React.Component</a:t>
            </a:r>
            <a:r>
              <a:rPr lang="en-US" dirty="0"/>
              <a:t> statement. This statement creates an inheritance to </a:t>
            </a:r>
            <a:r>
              <a:rPr lang="en-US" b="1" dirty="0" err="1"/>
              <a:t>React.Component</a:t>
            </a:r>
            <a:r>
              <a:rPr lang="en-US" b="1" dirty="0"/>
              <a:t>,</a:t>
            </a:r>
            <a:r>
              <a:rPr lang="en-US" dirty="0"/>
              <a:t> and gives your component access to </a:t>
            </a:r>
            <a:r>
              <a:rPr lang="en-US" b="1" dirty="0" err="1"/>
              <a:t>React.Component's</a:t>
            </a:r>
            <a:r>
              <a:rPr lang="en-US" dirty="0"/>
              <a:t> </a:t>
            </a:r>
            <a:r>
              <a:rPr lang="en-US" dirty="0" smtClean="0"/>
              <a:t>functions.</a:t>
            </a:r>
          </a:p>
          <a:p>
            <a:r>
              <a:rPr lang="en-US" dirty="0" smtClean="0"/>
              <a:t>The </a:t>
            </a:r>
            <a:r>
              <a:rPr lang="en-US" dirty="0"/>
              <a:t>component also requires a </a:t>
            </a:r>
            <a:r>
              <a:rPr lang="en-US" b="1" dirty="0"/>
              <a:t>render() method</a:t>
            </a:r>
            <a:r>
              <a:rPr lang="en-US" dirty="0"/>
              <a:t>, this method returns HTML.</a:t>
            </a:r>
            <a:endParaRPr lang="en-IN" dirty="0"/>
          </a:p>
          <a:p>
            <a:endParaRPr lang="en-IN" dirty="0"/>
          </a:p>
        </p:txBody>
      </p:sp>
    </p:spTree>
    <p:extLst>
      <p:ext uri="{BB962C8B-B14F-4D97-AF65-F5344CB8AC3E}">
        <p14:creationId xmlns:p14="http://schemas.microsoft.com/office/powerpoint/2010/main" val="173252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3" y="1"/>
            <a:ext cx="7236823" cy="1214846"/>
          </a:xfrm>
        </p:spPr>
        <p:txBody>
          <a:bodyPr/>
          <a:lstStyle/>
          <a:p>
            <a:r>
              <a:rPr lang="en-IN" dirty="0"/>
              <a:t>      Class Components</a:t>
            </a:r>
          </a:p>
        </p:txBody>
      </p:sp>
      <p:pic>
        <p:nvPicPr>
          <p:cNvPr id="4" name="Content Placeholder 3"/>
          <p:cNvPicPr>
            <a:picLocks noGrp="1" noChangeAspect="1"/>
          </p:cNvPicPr>
          <p:nvPr>
            <p:ph idx="1"/>
          </p:nvPr>
        </p:nvPicPr>
        <p:blipFill>
          <a:blip r:embed="rId2"/>
          <a:stretch>
            <a:fillRect/>
          </a:stretch>
        </p:blipFill>
        <p:spPr>
          <a:xfrm>
            <a:off x="600892" y="1449448"/>
            <a:ext cx="11129554" cy="5121169"/>
          </a:xfrm>
          <a:prstGeom prst="rect">
            <a:avLst/>
          </a:prstGeom>
        </p:spPr>
      </p:pic>
    </p:spTree>
    <p:extLst>
      <p:ext uri="{BB962C8B-B14F-4D97-AF65-F5344CB8AC3E}">
        <p14:creationId xmlns:p14="http://schemas.microsoft.com/office/powerpoint/2010/main" val="3266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034" y="169817"/>
            <a:ext cx="6792686" cy="1136469"/>
          </a:xfrm>
        </p:spPr>
        <p:txBody>
          <a:bodyPr/>
          <a:lstStyle/>
          <a:p>
            <a:r>
              <a:rPr lang="en-IN" dirty="0"/>
              <a:t> Function Component</a:t>
            </a:r>
          </a:p>
        </p:txBody>
      </p:sp>
      <p:pic>
        <p:nvPicPr>
          <p:cNvPr id="4" name="Content Placeholder 3"/>
          <p:cNvPicPr>
            <a:picLocks noGrp="1" noChangeAspect="1"/>
          </p:cNvPicPr>
          <p:nvPr>
            <p:ph idx="1"/>
          </p:nvPr>
        </p:nvPicPr>
        <p:blipFill>
          <a:blip r:embed="rId2"/>
          <a:stretch>
            <a:fillRect/>
          </a:stretch>
        </p:blipFill>
        <p:spPr>
          <a:xfrm>
            <a:off x="862149" y="1306286"/>
            <a:ext cx="10829108" cy="4976948"/>
          </a:xfrm>
          <a:prstGeom prst="rect">
            <a:avLst/>
          </a:prstGeom>
        </p:spPr>
      </p:pic>
    </p:spTree>
    <p:extLst>
      <p:ext uri="{BB962C8B-B14F-4D97-AF65-F5344CB8AC3E}">
        <p14:creationId xmlns:p14="http://schemas.microsoft.com/office/powerpoint/2010/main" val="483862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3772" y="613955"/>
            <a:ext cx="10724606" cy="5878285"/>
          </a:xfrm>
          <a:prstGeom prst="rect">
            <a:avLst/>
          </a:prstGeom>
        </p:spPr>
      </p:pic>
    </p:spTree>
    <p:extLst>
      <p:ext uri="{BB962C8B-B14F-4D97-AF65-F5344CB8AC3E}">
        <p14:creationId xmlns:p14="http://schemas.microsoft.com/office/powerpoint/2010/main" val="3392815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989" y="130629"/>
            <a:ext cx="8112034" cy="1188721"/>
          </a:xfrm>
        </p:spPr>
        <p:txBody>
          <a:bodyPr/>
          <a:lstStyle/>
          <a:p>
            <a:r>
              <a:rPr lang="en-IN" dirty="0"/>
              <a:t>Rendering a  Component</a:t>
            </a:r>
          </a:p>
        </p:txBody>
      </p:sp>
      <p:pic>
        <p:nvPicPr>
          <p:cNvPr id="6" name="Content Placeholder 5"/>
          <p:cNvPicPr>
            <a:picLocks noGrp="1" noChangeAspect="1"/>
          </p:cNvPicPr>
          <p:nvPr>
            <p:ph idx="1"/>
          </p:nvPr>
        </p:nvPicPr>
        <p:blipFill>
          <a:blip r:embed="rId2"/>
          <a:stretch>
            <a:fillRect/>
          </a:stretch>
        </p:blipFill>
        <p:spPr>
          <a:xfrm>
            <a:off x="189412" y="1097282"/>
            <a:ext cx="11469188" cy="5408021"/>
          </a:xfrm>
          <a:prstGeom prst="rect">
            <a:avLst/>
          </a:prstGeom>
        </p:spPr>
      </p:pic>
    </p:spTree>
    <p:extLst>
      <p:ext uri="{BB962C8B-B14F-4D97-AF65-F5344CB8AC3E}">
        <p14:creationId xmlns:p14="http://schemas.microsoft.com/office/powerpoint/2010/main" val="804677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37FECD9-9EA0-A9C5-A6B1-07EE3A498EF2}"/>
              </a:ext>
            </a:extLst>
          </p:cNvPr>
          <p:cNvPicPr>
            <a:picLocks noChangeAspect="1"/>
          </p:cNvPicPr>
          <p:nvPr/>
        </p:nvPicPr>
        <p:blipFill>
          <a:blip r:embed="rId2"/>
          <a:stretch>
            <a:fillRect/>
          </a:stretch>
        </p:blipFill>
        <p:spPr>
          <a:xfrm>
            <a:off x="365760" y="682484"/>
            <a:ext cx="11184556" cy="5493032"/>
          </a:xfrm>
          <a:prstGeom prst="rect">
            <a:avLst/>
          </a:prstGeom>
        </p:spPr>
      </p:pic>
    </p:spTree>
    <p:extLst>
      <p:ext uri="{BB962C8B-B14F-4D97-AF65-F5344CB8AC3E}">
        <p14:creationId xmlns:p14="http://schemas.microsoft.com/office/powerpoint/2010/main" val="144495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9752CB-E2DE-1940-7B02-43E365387988}"/>
              </a:ext>
            </a:extLst>
          </p:cNvPr>
          <p:cNvSpPr>
            <a:spLocks noGrp="1"/>
          </p:cNvSpPr>
          <p:nvPr>
            <p:ph type="title"/>
          </p:nvPr>
        </p:nvSpPr>
        <p:spPr>
          <a:xfrm>
            <a:off x="838200" y="77003"/>
            <a:ext cx="5466347" cy="1097280"/>
          </a:xfrm>
        </p:spPr>
        <p:txBody>
          <a:bodyPr/>
          <a:lstStyle/>
          <a:p>
            <a:r>
              <a:rPr lang="en-IN" dirty="0"/>
              <a:t>What is React ?</a:t>
            </a:r>
          </a:p>
        </p:txBody>
      </p:sp>
      <p:sp>
        <p:nvSpPr>
          <p:cNvPr id="3" name="Content Placeholder 2">
            <a:extLst>
              <a:ext uri="{FF2B5EF4-FFF2-40B4-BE49-F238E27FC236}">
                <a16:creationId xmlns:a16="http://schemas.microsoft.com/office/drawing/2014/main" xmlns="" id="{DBCE3554-BDB4-FB16-E554-86CEFA3598AE}"/>
              </a:ext>
            </a:extLst>
          </p:cNvPr>
          <p:cNvSpPr>
            <a:spLocks noGrp="1"/>
          </p:cNvSpPr>
          <p:nvPr>
            <p:ph idx="1"/>
          </p:nvPr>
        </p:nvSpPr>
        <p:spPr>
          <a:xfrm>
            <a:off x="240631" y="1174283"/>
            <a:ext cx="11713945" cy="5606714"/>
          </a:xfrm>
        </p:spPr>
        <p:txBody>
          <a:bodyPr/>
          <a:lstStyle/>
          <a:p>
            <a:r>
              <a:rPr lang="en-US" sz="3600" dirty="0"/>
              <a:t>React is a JavaScript library for building user interfaces (UIs) on the web. React is a declarative, component based library that allows developers to build reusable UI components and It follows the Virtual DOM (Document Object Model) approach, which optimizes rendering performance by minimizing DOM updates. React is fast and works well with other tools and libraries</a:t>
            </a:r>
            <a:r>
              <a:rPr lang="en-US" dirty="0"/>
              <a:t>.</a:t>
            </a:r>
            <a:endParaRPr lang="en-IN" dirty="0"/>
          </a:p>
        </p:txBody>
      </p:sp>
    </p:spTree>
    <p:extLst>
      <p:ext uri="{BB962C8B-B14F-4D97-AF65-F5344CB8AC3E}">
        <p14:creationId xmlns:p14="http://schemas.microsoft.com/office/powerpoint/2010/main" val="891257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65C93B1-0895-50A7-4637-4277E33C12A7}"/>
              </a:ext>
            </a:extLst>
          </p:cNvPr>
          <p:cNvPicPr>
            <a:picLocks noChangeAspect="1"/>
          </p:cNvPicPr>
          <p:nvPr/>
        </p:nvPicPr>
        <p:blipFill>
          <a:blip r:embed="rId2"/>
          <a:stretch>
            <a:fillRect/>
          </a:stretch>
        </p:blipFill>
        <p:spPr>
          <a:xfrm>
            <a:off x="760397" y="442762"/>
            <a:ext cx="10982424" cy="6227545"/>
          </a:xfrm>
          <a:prstGeom prst="rect">
            <a:avLst/>
          </a:prstGeom>
        </p:spPr>
      </p:pic>
    </p:spTree>
    <p:extLst>
      <p:ext uri="{BB962C8B-B14F-4D97-AF65-F5344CB8AC3E}">
        <p14:creationId xmlns:p14="http://schemas.microsoft.com/office/powerpoint/2010/main" val="219881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7017" y="535577"/>
            <a:ext cx="11247119" cy="5995852"/>
          </a:xfrm>
          <a:prstGeom prst="rect">
            <a:avLst/>
          </a:prstGeom>
        </p:spPr>
      </p:pic>
    </p:spTree>
    <p:extLst>
      <p:ext uri="{BB962C8B-B14F-4D97-AF65-F5344CB8AC3E}">
        <p14:creationId xmlns:p14="http://schemas.microsoft.com/office/powerpoint/2010/main" val="1623172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74766" y="169817"/>
            <a:ext cx="10946673" cy="6413863"/>
          </a:xfrm>
          <a:prstGeom prst="rect">
            <a:avLst/>
          </a:prstGeom>
        </p:spPr>
      </p:pic>
    </p:spTree>
    <p:extLst>
      <p:ext uri="{BB962C8B-B14F-4D97-AF65-F5344CB8AC3E}">
        <p14:creationId xmlns:p14="http://schemas.microsoft.com/office/powerpoint/2010/main" val="3743836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0891" y="431074"/>
            <a:ext cx="11181806" cy="6191795"/>
          </a:xfrm>
          <a:prstGeom prst="rect">
            <a:avLst/>
          </a:prstGeom>
        </p:spPr>
      </p:pic>
    </p:spTree>
    <p:extLst>
      <p:ext uri="{BB962C8B-B14F-4D97-AF65-F5344CB8AC3E}">
        <p14:creationId xmlns:p14="http://schemas.microsoft.com/office/powerpoint/2010/main" val="2010107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57646" y="705394"/>
            <a:ext cx="10920547" cy="5760719"/>
          </a:xfrm>
          <a:prstGeom prst="rect">
            <a:avLst/>
          </a:prstGeom>
        </p:spPr>
      </p:pic>
    </p:spTree>
    <p:extLst>
      <p:ext uri="{BB962C8B-B14F-4D97-AF65-F5344CB8AC3E}">
        <p14:creationId xmlns:p14="http://schemas.microsoft.com/office/powerpoint/2010/main" val="218344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13509" y="378823"/>
            <a:ext cx="11639005" cy="6191793"/>
          </a:xfrm>
          <a:prstGeom prst="rect">
            <a:avLst/>
          </a:prstGeom>
        </p:spPr>
      </p:pic>
    </p:spTree>
    <p:extLst>
      <p:ext uri="{BB962C8B-B14F-4D97-AF65-F5344CB8AC3E}">
        <p14:creationId xmlns:p14="http://schemas.microsoft.com/office/powerpoint/2010/main" val="277253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9006" y="496389"/>
            <a:ext cx="11469187" cy="6021977"/>
          </a:xfrm>
          <a:prstGeom prst="rect">
            <a:avLst/>
          </a:prstGeom>
        </p:spPr>
      </p:pic>
    </p:spTree>
    <p:extLst>
      <p:ext uri="{BB962C8B-B14F-4D97-AF65-F5344CB8AC3E}">
        <p14:creationId xmlns:p14="http://schemas.microsoft.com/office/powerpoint/2010/main" val="1046071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49086" y="875211"/>
            <a:ext cx="10463348" cy="5329646"/>
          </a:xfrm>
          <a:prstGeom prst="rect">
            <a:avLst/>
          </a:prstGeom>
        </p:spPr>
      </p:pic>
    </p:spTree>
    <p:extLst>
      <p:ext uri="{BB962C8B-B14F-4D97-AF65-F5344CB8AC3E}">
        <p14:creationId xmlns:p14="http://schemas.microsoft.com/office/powerpoint/2010/main" val="2343385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7909" y="1084217"/>
            <a:ext cx="9888582" cy="4872446"/>
          </a:xfrm>
          <a:prstGeom prst="rect">
            <a:avLst/>
          </a:prstGeom>
        </p:spPr>
      </p:pic>
    </p:spTree>
    <p:extLst>
      <p:ext uri="{BB962C8B-B14F-4D97-AF65-F5344CB8AC3E}">
        <p14:creationId xmlns:p14="http://schemas.microsoft.com/office/powerpoint/2010/main" val="2948018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0080" y="274320"/>
            <a:ext cx="11234057" cy="6374674"/>
          </a:xfrm>
          <a:prstGeom prst="rect">
            <a:avLst/>
          </a:prstGeom>
        </p:spPr>
      </p:pic>
    </p:spTree>
    <p:extLst>
      <p:ext uri="{BB962C8B-B14F-4D97-AF65-F5344CB8AC3E}">
        <p14:creationId xmlns:p14="http://schemas.microsoft.com/office/powerpoint/2010/main" val="83433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E519CF-5F26-736B-0329-8D6F92BA4562}"/>
              </a:ext>
            </a:extLst>
          </p:cNvPr>
          <p:cNvSpPr>
            <a:spLocks noGrp="1"/>
          </p:cNvSpPr>
          <p:nvPr>
            <p:ph type="title"/>
          </p:nvPr>
        </p:nvSpPr>
        <p:spPr>
          <a:xfrm>
            <a:off x="1722922" y="144380"/>
            <a:ext cx="7507705" cy="885524"/>
          </a:xfrm>
        </p:spPr>
        <p:txBody>
          <a:bodyPr/>
          <a:lstStyle/>
          <a:p>
            <a:r>
              <a:rPr lang="en-IN" dirty="0"/>
              <a:t>History of React</a:t>
            </a:r>
          </a:p>
        </p:txBody>
      </p:sp>
      <p:sp>
        <p:nvSpPr>
          <p:cNvPr id="3" name="Content Placeholder 2">
            <a:extLst>
              <a:ext uri="{FF2B5EF4-FFF2-40B4-BE49-F238E27FC236}">
                <a16:creationId xmlns:a16="http://schemas.microsoft.com/office/drawing/2014/main" xmlns="" id="{3C076A39-EDF3-7D7B-C6B9-B814626DB508}"/>
              </a:ext>
            </a:extLst>
          </p:cNvPr>
          <p:cNvSpPr>
            <a:spLocks noGrp="1"/>
          </p:cNvSpPr>
          <p:nvPr>
            <p:ph idx="1"/>
          </p:nvPr>
        </p:nvSpPr>
        <p:spPr>
          <a:xfrm>
            <a:off x="202131" y="1405288"/>
            <a:ext cx="11733195" cy="5308331"/>
          </a:xfrm>
        </p:spPr>
        <p:txBody>
          <a:bodyPr/>
          <a:lstStyle/>
          <a:p>
            <a:r>
              <a:rPr lang="en-US" dirty="0"/>
              <a:t>React was invented by Facebook developers who found the traditional DOM slow. By implementing a virtual DOM, React addressed this issue and gained popularity rapidly</a:t>
            </a:r>
            <a:r>
              <a:rPr lang="en-US" dirty="0" smtClean="0"/>
              <a:t>.</a:t>
            </a:r>
          </a:p>
          <a:p>
            <a:endParaRPr lang="en-US" dirty="0"/>
          </a:p>
          <a:p>
            <a:r>
              <a:rPr lang="en-US" dirty="0"/>
              <a:t>The current stable version of ReactJS is 18.2.0, released on June 14, 2022. The library continues to evolve, introducing new features with each update.</a:t>
            </a:r>
            <a:endParaRPr lang="en-IN" dirty="0"/>
          </a:p>
        </p:txBody>
      </p:sp>
    </p:spTree>
    <p:extLst>
      <p:ext uri="{BB962C8B-B14F-4D97-AF65-F5344CB8AC3E}">
        <p14:creationId xmlns:p14="http://schemas.microsoft.com/office/powerpoint/2010/main" val="1798242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320" y="1267097"/>
            <a:ext cx="10829109" cy="4323806"/>
          </a:xfrm>
          <a:prstGeom prst="rect">
            <a:avLst/>
          </a:prstGeom>
        </p:spPr>
      </p:pic>
    </p:spTree>
    <p:extLst>
      <p:ext uri="{BB962C8B-B14F-4D97-AF65-F5344CB8AC3E}">
        <p14:creationId xmlns:p14="http://schemas.microsoft.com/office/powerpoint/2010/main" val="422440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144" y="391887"/>
            <a:ext cx="11538856" cy="6152604"/>
          </a:xfrm>
          <a:prstGeom prst="rect">
            <a:avLst/>
          </a:prstGeom>
        </p:spPr>
      </p:pic>
    </p:spTree>
    <p:extLst>
      <p:ext uri="{BB962C8B-B14F-4D97-AF65-F5344CB8AC3E}">
        <p14:creationId xmlns:p14="http://schemas.microsoft.com/office/powerpoint/2010/main" val="3853536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2991" y="0"/>
            <a:ext cx="9680906" cy="3082834"/>
          </a:xfrm>
          <a:prstGeom prst="rect">
            <a:avLst/>
          </a:prstGeom>
        </p:spPr>
      </p:pic>
      <p:pic>
        <p:nvPicPr>
          <p:cNvPr id="3" name="Picture 2"/>
          <p:cNvPicPr>
            <a:picLocks noChangeAspect="1"/>
          </p:cNvPicPr>
          <p:nvPr/>
        </p:nvPicPr>
        <p:blipFill>
          <a:blip r:embed="rId3"/>
          <a:stretch>
            <a:fillRect/>
          </a:stretch>
        </p:blipFill>
        <p:spPr>
          <a:xfrm>
            <a:off x="2846177" y="3082834"/>
            <a:ext cx="4534533" cy="3553321"/>
          </a:xfrm>
          <a:prstGeom prst="rect">
            <a:avLst/>
          </a:prstGeom>
        </p:spPr>
      </p:pic>
    </p:spTree>
    <p:extLst>
      <p:ext uri="{BB962C8B-B14F-4D97-AF65-F5344CB8AC3E}">
        <p14:creationId xmlns:p14="http://schemas.microsoft.com/office/powerpoint/2010/main" val="1995145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6205" y="627017"/>
            <a:ext cx="10985863" cy="5799909"/>
          </a:xfrm>
          <a:prstGeom prst="rect">
            <a:avLst/>
          </a:prstGeom>
        </p:spPr>
      </p:pic>
    </p:spTree>
    <p:extLst>
      <p:ext uri="{BB962C8B-B14F-4D97-AF65-F5344CB8AC3E}">
        <p14:creationId xmlns:p14="http://schemas.microsoft.com/office/powerpoint/2010/main" val="1011310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620" y="134149"/>
            <a:ext cx="9587586" cy="2922560"/>
          </a:xfrm>
          <a:prstGeom prst="rect">
            <a:avLst/>
          </a:prstGeom>
        </p:spPr>
      </p:pic>
      <p:pic>
        <p:nvPicPr>
          <p:cNvPr id="3" name="Picture 2"/>
          <p:cNvPicPr>
            <a:picLocks noChangeAspect="1"/>
          </p:cNvPicPr>
          <p:nvPr/>
        </p:nvPicPr>
        <p:blipFill>
          <a:blip r:embed="rId3"/>
          <a:stretch>
            <a:fillRect/>
          </a:stretch>
        </p:blipFill>
        <p:spPr>
          <a:xfrm>
            <a:off x="770709" y="3274220"/>
            <a:ext cx="10424160" cy="2896004"/>
          </a:xfrm>
          <a:prstGeom prst="rect">
            <a:avLst/>
          </a:prstGeom>
        </p:spPr>
      </p:pic>
    </p:spTree>
    <p:extLst>
      <p:ext uri="{BB962C8B-B14F-4D97-AF65-F5344CB8AC3E}">
        <p14:creationId xmlns:p14="http://schemas.microsoft.com/office/powerpoint/2010/main" val="3640776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6389" y="287383"/>
            <a:ext cx="11155680" cy="5773352"/>
          </a:xfrm>
          <a:prstGeom prst="rect">
            <a:avLst/>
          </a:prstGeom>
        </p:spPr>
      </p:pic>
    </p:spTree>
    <p:extLst>
      <p:ext uri="{BB962C8B-B14F-4D97-AF65-F5344CB8AC3E}">
        <p14:creationId xmlns:p14="http://schemas.microsoft.com/office/powerpoint/2010/main" val="3259682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3326" y="561702"/>
            <a:ext cx="11155680" cy="5956663"/>
          </a:xfrm>
          <a:prstGeom prst="rect">
            <a:avLst/>
          </a:prstGeom>
        </p:spPr>
      </p:pic>
    </p:spTree>
    <p:extLst>
      <p:ext uri="{BB962C8B-B14F-4D97-AF65-F5344CB8AC3E}">
        <p14:creationId xmlns:p14="http://schemas.microsoft.com/office/powerpoint/2010/main" val="4042737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5394" y="391886"/>
            <a:ext cx="11364686" cy="6257108"/>
          </a:xfrm>
          <a:prstGeom prst="rect">
            <a:avLst/>
          </a:prstGeom>
        </p:spPr>
      </p:pic>
    </p:spTree>
    <p:extLst>
      <p:ext uri="{BB962C8B-B14F-4D97-AF65-F5344CB8AC3E}">
        <p14:creationId xmlns:p14="http://schemas.microsoft.com/office/powerpoint/2010/main" val="2225549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697" y="845450"/>
            <a:ext cx="11103429" cy="5786846"/>
          </a:xfrm>
          <a:prstGeom prst="rect">
            <a:avLst/>
          </a:prstGeom>
        </p:spPr>
      </p:pic>
    </p:spTree>
    <p:extLst>
      <p:ext uri="{BB962C8B-B14F-4D97-AF65-F5344CB8AC3E}">
        <p14:creationId xmlns:p14="http://schemas.microsoft.com/office/powerpoint/2010/main" val="677507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1149531" y="352697"/>
            <a:ext cx="10463349" cy="6139543"/>
          </a:xfrm>
          <a:prstGeom prst="rect">
            <a:avLst/>
          </a:prstGeom>
        </p:spPr>
      </p:pic>
    </p:spTree>
    <p:extLst>
      <p:ext uri="{BB962C8B-B14F-4D97-AF65-F5344CB8AC3E}">
        <p14:creationId xmlns:p14="http://schemas.microsoft.com/office/powerpoint/2010/main" val="3712526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94D361-95F3-4D9F-42B2-434CA49586C4}"/>
              </a:ext>
            </a:extLst>
          </p:cNvPr>
          <p:cNvSpPr>
            <a:spLocks noGrp="1"/>
          </p:cNvSpPr>
          <p:nvPr>
            <p:ph type="title"/>
          </p:nvPr>
        </p:nvSpPr>
        <p:spPr>
          <a:xfrm>
            <a:off x="3330341" y="86627"/>
            <a:ext cx="6294922" cy="1020279"/>
          </a:xfrm>
        </p:spPr>
        <p:txBody>
          <a:bodyPr/>
          <a:lstStyle/>
          <a:p>
            <a:r>
              <a:rPr lang="en-IN" dirty="0"/>
              <a:t>How does React work?</a:t>
            </a:r>
          </a:p>
        </p:txBody>
      </p:sp>
      <p:sp>
        <p:nvSpPr>
          <p:cNvPr id="3" name="Content Placeholder 2">
            <a:extLst>
              <a:ext uri="{FF2B5EF4-FFF2-40B4-BE49-F238E27FC236}">
                <a16:creationId xmlns:a16="http://schemas.microsoft.com/office/drawing/2014/main" xmlns="" id="{6DB7B705-38A7-7C47-60CF-6B81271085B9}"/>
              </a:ext>
            </a:extLst>
          </p:cNvPr>
          <p:cNvSpPr>
            <a:spLocks noGrp="1"/>
          </p:cNvSpPr>
          <p:nvPr>
            <p:ph idx="1"/>
          </p:nvPr>
        </p:nvSpPr>
        <p:spPr>
          <a:xfrm>
            <a:off x="838200" y="1212784"/>
            <a:ext cx="10515600" cy="5419022"/>
          </a:xfrm>
        </p:spPr>
        <p:txBody>
          <a:bodyPr/>
          <a:lstStyle/>
          <a:p>
            <a:r>
              <a:rPr lang="en-US" dirty="0"/>
              <a:t>React operates by creating an in-memory virtual DOM rather than directly manipulating the browser’s DOM. It performs necessary manipulations within this virtual representation before applying changes to the actual browser DOM. React is efficient, altering only what requires modification.</a:t>
            </a:r>
            <a:endParaRPr lang="en-IN" dirty="0"/>
          </a:p>
        </p:txBody>
      </p:sp>
      <p:pic>
        <p:nvPicPr>
          <p:cNvPr id="4" name="Picture 3">
            <a:extLst>
              <a:ext uri="{FF2B5EF4-FFF2-40B4-BE49-F238E27FC236}">
                <a16:creationId xmlns:a16="http://schemas.microsoft.com/office/drawing/2014/main" xmlns="" id="{5DADC2EB-FDF5-B8A2-E4EC-9A189D51ADEB}"/>
              </a:ext>
            </a:extLst>
          </p:cNvPr>
          <p:cNvPicPr>
            <a:picLocks noChangeAspect="1"/>
          </p:cNvPicPr>
          <p:nvPr/>
        </p:nvPicPr>
        <p:blipFill>
          <a:blip r:embed="rId2"/>
          <a:stretch>
            <a:fillRect/>
          </a:stretch>
        </p:blipFill>
        <p:spPr>
          <a:xfrm>
            <a:off x="342900" y="3532472"/>
            <a:ext cx="11390296" cy="3099334"/>
          </a:xfrm>
          <a:prstGeom prst="rect">
            <a:avLst/>
          </a:prstGeom>
        </p:spPr>
      </p:pic>
    </p:spTree>
    <p:extLst>
      <p:ext uri="{BB962C8B-B14F-4D97-AF65-F5344CB8AC3E}">
        <p14:creationId xmlns:p14="http://schemas.microsoft.com/office/powerpoint/2010/main" val="4188516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6286" y="1332411"/>
            <a:ext cx="10019211" cy="3749039"/>
          </a:xfrm>
          <a:prstGeom prst="rect">
            <a:avLst/>
          </a:prstGeom>
        </p:spPr>
      </p:pic>
    </p:spTree>
    <p:extLst>
      <p:ext uri="{BB962C8B-B14F-4D97-AF65-F5344CB8AC3E}">
        <p14:creationId xmlns:p14="http://schemas.microsoft.com/office/powerpoint/2010/main" val="2958849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9741" y="145061"/>
            <a:ext cx="11813401" cy="5837727"/>
          </a:xfrm>
          <a:prstGeom prst="rect">
            <a:avLst/>
          </a:prstGeom>
        </p:spPr>
      </p:pic>
    </p:spTree>
    <p:extLst>
      <p:ext uri="{BB962C8B-B14F-4D97-AF65-F5344CB8AC3E}">
        <p14:creationId xmlns:p14="http://schemas.microsoft.com/office/powerpoint/2010/main" val="3806300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753" y="0"/>
            <a:ext cx="12239897" cy="4062549"/>
          </a:xfrm>
          <a:prstGeom prst="rect">
            <a:avLst/>
          </a:prstGeom>
        </p:spPr>
      </p:pic>
      <p:pic>
        <p:nvPicPr>
          <p:cNvPr id="3" name="Picture 2"/>
          <p:cNvPicPr>
            <a:picLocks noChangeAspect="1"/>
          </p:cNvPicPr>
          <p:nvPr/>
        </p:nvPicPr>
        <p:blipFill>
          <a:blip r:embed="rId3"/>
          <a:stretch>
            <a:fillRect/>
          </a:stretch>
        </p:blipFill>
        <p:spPr>
          <a:xfrm>
            <a:off x="1214846" y="3897414"/>
            <a:ext cx="10554788" cy="3086531"/>
          </a:xfrm>
          <a:prstGeom prst="rect">
            <a:avLst/>
          </a:prstGeom>
        </p:spPr>
      </p:pic>
    </p:spTree>
    <p:extLst>
      <p:ext uri="{BB962C8B-B14F-4D97-AF65-F5344CB8AC3E}">
        <p14:creationId xmlns:p14="http://schemas.microsoft.com/office/powerpoint/2010/main" val="470032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024" y="13063"/>
            <a:ext cx="11523422" cy="6557554"/>
          </a:xfrm>
          <a:prstGeom prst="rect">
            <a:avLst/>
          </a:prstGeom>
        </p:spPr>
      </p:pic>
    </p:spTree>
    <p:extLst>
      <p:ext uri="{BB962C8B-B14F-4D97-AF65-F5344CB8AC3E}">
        <p14:creationId xmlns:p14="http://schemas.microsoft.com/office/powerpoint/2010/main" val="615733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99085"/>
            <a:ext cx="11534501" cy="2775189"/>
          </a:xfrm>
          <a:prstGeom prst="rect">
            <a:avLst/>
          </a:prstGeom>
        </p:spPr>
      </p:pic>
      <p:pic>
        <p:nvPicPr>
          <p:cNvPr id="3" name="Picture 2"/>
          <p:cNvPicPr>
            <a:picLocks noChangeAspect="1"/>
          </p:cNvPicPr>
          <p:nvPr/>
        </p:nvPicPr>
        <p:blipFill>
          <a:blip r:embed="rId3"/>
          <a:stretch>
            <a:fillRect/>
          </a:stretch>
        </p:blipFill>
        <p:spPr>
          <a:xfrm>
            <a:off x="274320" y="3688042"/>
            <a:ext cx="11403874" cy="2486372"/>
          </a:xfrm>
          <a:prstGeom prst="rect">
            <a:avLst/>
          </a:prstGeom>
        </p:spPr>
      </p:pic>
    </p:spTree>
    <p:extLst>
      <p:ext uri="{BB962C8B-B14F-4D97-AF65-F5344CB8AC3E}">
        <p14:creationId xmlns:p14="http://schemas.microsoft.com/office/powerpoint/2010/main" val="938800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646" y="484807"/>
            <a:ext cx="11194868" cy="5904412"/>
          </a:xfrm>
          <a:prstGeom prst="rect">
            <a:avLst/>
          </a:prstGeom>
        </p:spPr>
      </p:pic>
    </p:spTree>
    <p:extLst>
      <p:ext uri="{BB962C8B-B14F-4D97-AF65-F5344CB8AC3E}">
        <p14:creationId xmlns:p14="http://schemas.microsoft.com/office/powerpoint/2010/main" val="2328459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8010" y="0"/>
            <a:ext cx="10985863" cy="4277847"/>
          </a:xfrm>
          <a:prstGeom prst="rect">
            <a:avLst/>
          </a:prstGeom>
        </p:spPr>
      </p:pic>
      <p:pic>
        <p:nvPicPr>
          <p:cNvPr id="3" name="Picture 2"/>
          <p:cNvPicPr>
            <a:picLocks noChangeAspect="1"/>
          </p:cNvPicPr>
          <p:nvPr/>
        </p:nvPicPr>
        <p:blipFill>
          <a:blip r:embed="rId3"/>
          <a:stretch>
            <a:fillRect/>
          </a:stretch>
        </p:blipFill>
        <p:spPr>
          <a:xfrm>
            <a:off x="2687310" y="4277847"/>
            <a:ext cx="7287642" cy="2462587"/>
          </a:xfrm>
          <a:prstGeom prst="rect">
            <a:avLst/>
          </a:prstGeom>
        </p:spPr>
      </p:pic>
    </p:spTree>
    <p:extLst>
      <p:ext uri="{BB962C8B-B14F-4D97-AF65-F5344CB8AC3E}">
        <p14:creationId xmlns:p14="http://schemas.microsoft.com/office/powerpoint/2010/main" val="4289304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9269" y="666206"/>
            <a:ext cx="10894421" cy="5617028"/>
          </a:xfrm>
          <a:prstGeom prst="rect">
            <a:avLst/>
          </a:prstGeom>
        </p:spPr>
      </p:pic>
    </p:spTree>
    <p:extLst>
      <p:ext uri="{BB962C8B-B14F-4D97-AF65-F5344CB8AC3E}">
        <p14:creationId xmlns:p14="http://schemas.microsoft.com/office/powerpoint/2010/main" val="542870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4217" y="378823"/>
            <a:ext cx="8598446" cy="4055205"/>
          </a:xfrm>
          <a:prstGeom prst="rect">
            <a:avLst/>
          </a:prstGeom>
        </p:spPr>
      </p:pic>
    </p:spTree>
    <p:extLst>
      <p:ext uri="{BB962C8B-B14F-4D97-AF65-F5344CB8AC3E}">
        <p14:creationId xmlns:p14="http://schemas.microsoft.com/office/powerpoint/2010/main" val="2016995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0161" y="470261"/>
            <a:ext cx="10045336" cy="5617029"/>
          </a:xfrm>
          <a:prstGeom prst="rect">
            <a:avLst/>
          </a:prstGeom>
        </p:spPr>
      </p:pic>
    </p:spTree>
    <p:extLst>
      <p:ext uri="{BB962C8B-B14F-4D97-AF65-F5344CB8AC3E}">
        <p14:creationId xmlns:p14="http://schemas.microsoft.com/office/powerpoint/2010/main" val="4039937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73DA86-02E1-801C-AA47-3566A00B8364}"/>
              </a:ext>
            </a:extLst>
          </p:cNvPr>
          <p:cNvSpPr>
            <a:spLocks noGrp="1"/>
          </p:cNvSpPr>
          <p:nvPr>
            <p:ph type="title"/>
          </p:nvPr>
        </p:nvSpPr>
        <p:spPr>
          <a:xfrm>
            <a:off x="838200" y="96254"/>
            <a:ext cx="5543349" cy="1010652"/>
          </a:xfrm>
        </p:spPr>
        <p:txBody>
          <a:bodyPr/>
          <a:lstStyle/>
          <a:p>
            <a:r>
              <a:rPr lang="en-IN" dirty="0"/>
              <a:t>     Features of React</a:t>
            </a:r>
          </a:p>
        </p:txBody>
      </p:sp>
      <p:sp>
        <p:nvSpPr>
          <p:cNvPr id="3" name="Content Placeholder 2">
            <a:extLst>
              <a:ext uri="{FF2B5EF4-FFF2-40B4-BE49-F238E27FC236}">
                <a16:creationId xmlns:a16="http://schemas.microsoft.com/office/drawing/2014/main" xmlns="" id="{57387C73-BAF5-4BD9-0348-FB9A0D1CB5ED}"/>
              </a:ext>
            </a:extLst>
          </p:cNvPr>
          <p:cNvSpPr>
            <a:spLocks noGrp="1"/>
          </p:cNvSpPr>
          <p:nvPr>
            <p:ph idx="1"/>
          </p:nvPr>
        </p:nvSpPr>
        <p:spPr>
          <a:xfrm>
            <a:off x="182880" y="1106906"/>
            <a:ext cx="11170920" cy="5654839"/>
          </a:xfrm>
        </p:spPr>
        <p:txBody>
          <a:bodyPr>
            <a:normAutofit fontScale="92500"/>
          </a:bodyPr>
          <a:lstStyle/>
          <a:p>
            <a:r>
              <a:rPr lang="en-US" dirty="0"/>
              <a:t>React is one of the most demanding JavaScript </a:t>
            </a:r>
            <a:r>
              <a:rPr lang="en-US" dirty="0" err="1"/>
              <a:t>librarys</a:t>
            </a:r>
            <a:r>
              <a:rPr lang="en-US" dirty="0"/>
              <a:t> because it is equipped with a ton of features which makes it faster and production-ready. </a:t>
            </a:r>
          </a:p>
          <a:p>
            <a:r>
              <a:rPr lang="en-US" b="1" dirty="0"/>
              <a:t>1. Component-Based Architecture</a:t>
            </a:r>
          </a:p>
          <a:p>
            <a:r>
              <a:rPr lang="en-US" dirty="0"/>
              <a:t>React provides the feature to break down the UI into smaller, self-contained components. Each component can have its </a:t>
            </a:r>
            <a:r>
              <a:rPr lang="en-US" b="1" dirty="0"/>
              <a:t>own state and props..</a:t>
            </a:r>
          </a:p>
          <a:p>
            <a:r>
              <a:rPr lang="en-US" b="1" dirty="0"/>
              <a:t>2. JSX (JavaScript Syntax Extension)</a:t>
            </a:r>
          </a:p>
          <a:p>
            <a:r>
              <a:rPr lang="en-US" dirty="0"/>
              <a:t>JSX is a syntax extension for JavaScript that allows developers to write HTML-like code within their JavaScript files. It makes React components more readable and expressive.</a:t>
            </a:r>
          </a:p>
          <a:p>
            <a:endParaRPr lang="en-US" dirty="0"/>
          </a:p>
          <a:p>
            <a:r>
              <a:rPr lang="en-US" b="1" dirty="0"/>
              <a:t>const name="</a:t>
            </a:r>
            <a:r>
              <a:rPr lang="en-US" b="1" dirty="0" err="1"/>
              <a:t>GeekforGeeks</a:t>
            </a:r>
            <a:r>
              <a:rPr lang="en-US" b="1" dirty="0"/>
              <a:t>";</a:t>
            </a:r>
          </a:p>
          <a:p>
            <a:r>
              <a:rPr lang="en-US" b="1" dirty="0" err="1"/>
              <a:t>const</a:t>
            </a:r>
            <a:r>
              <a:rPr lang="en-US" b="1" dirty="0"/>
              <a:t> </a:t>
            </a:r>
            <a:r>
              <a:rPr lang="en-US" b="1" dirty="0" smtClean="0"/>
              <a:t>xyz </a:t>
            </a:r>
            <a:r>
              <a:rPr lang="en-US" b="1" dirty="0"/>
              <a:t>= &lt;h1&gt;Welcome to {name}&lt;/h1&gt;;</a:t>
            </a:r>
          </a:p>
          <a:p>
            <a:endParaRPr lang="en-US" b="1" dirty="0"/>
          </a:p>
        </p:txBody>
      </p:sp>
    </p:spTree>
    <p:extLst>
      <p:ext uri="{BB962C8B-B14F-4D97-AF65-F5344CB8AC3E}">
        <p14:creationId xmlns:p14="http://schemas.microsoft.com/office/powerpoint/2010/main" val="3023445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8822" y="391886"/>
            <a:ext cx="11508378" cy="6087292"/>
          </a:xfrm>
          <a:prstGeom prst="rect">
            <a:avLst/>
          </a:prstGeom>
        </p:spPr>
      </p:pic>
    </p:spTree>
    <p:extLst>
      <p:ext uri="{BB962C8B-B14F-4D97-AF65-F5344CB8AC3E}">
        <p14:creationId xmlns:p14="http://schemas.microsoft.com/office/powerpoint/2010/main" val="1769111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2179" y="1704734"/>
            <a:ext cx="7287642" cy="3448531"/>
          </a:xfrm>
          <a:prstGeom prst="rect">
            <a:avLst/>
          </a:prstGeom>
        </p:spPr>
      </p:pic>
    </p:spTree>
    <p:extLst>
      <p:ext uri="{BB962C8B-B14F-4D97-AF65-F5344CB8AC3E}">
        <p14:creationId xmlns:p14="http://schemas.microsoft.com/office/powerpoint/2010/main" val="2490162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691" y="261257"/>
            <a:ext cx="11848011" cy="6374674"/>
          </a:xfrm>
          <a:prstGeom prst="rect">
            <a:avLst/>
          </a:prstGeom>
        </p:spPr>
      </p:pic>
    </p:spTree>
    <p:extLst>
      <p:ext uri="{BB962C8B-B14F-4D97-AF65-F5344CB8AC3E}">
        <p14:creationId xmlns:p14="http://schemas.microsoft.com/office/powerpoint/2010/main" val="1155253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43692"/>
            <a:ext cx="1972491" cy="535578"/>
          </a:xfrm>
        </p:spPr>
        <p:txBody>
          <a:bodyPr>
            <a:normAutofit fontScale="90000"/>
          </a:bodyPr>
          <a:lstStyle/>
          <a:p>
            <a:r>
              <a:rPr lang="en-IN" dirty="0" smtClean="0"/>
              <a:t>Props</a:t>
            </a:r>
            <a:endParaRPr lang="en-IN" dirty="0"/>
          </a:p>
        </p:txBody>
      </p:sp>
      <p:sp>
        <p:nvSpPr>
          <p:cNvPr id="3" name="Content Placeholder 2"/>
          <p:cNvSpPr>
            <a:spLocks noGrp="1"/>
          </p:cNvSpPr>
          <p:nvPr>
            <p:ph idx="1"/>
          </p:nvPr>
        </p:nvSpPr>
        <p:spPr>
          <a:xfrm>
            <a:off x="195943" y="1005840"/>
            <a:ext cx="11678193" cy="5695406"/>
          </a:xfrm>
        </p:spPr>
        <p:txBody>
          <a:bodyPr>
            <a:normAutofit/>
          </a:bodyPr>
          <a:lstStyle/>
          <a:p>
            <a:r>
              <a:rPr lang="en-US" dirty="0"/>
              <a:t>Props stand for "</a:t>
            </a:r>
            <a:r>
              <a:rPr lang="en-US" b="1" dirty="0"/>
              <a:t>Properties</a:t>
            </a:r>
            <a:r>
              <a:rPr lang="en-US" dirty="0"/>
              <a:t>." They are </a:t>
            </a:r>
            <a:r>
              <a:rPr lang="en-US" b="1" dirty="0"/>
              <a:t>read-only</a:t>
            </a:r>
            <a:r>
              <a:rPr lang="en-US" dirty="0"/>
              <a:t> components</a:t>
            </a:r>
            <a:r>
              <a:rPr lang="en-US" dirty="0" smtClean="0"/>
              <a:t>.</a:t>
            </a:r>
          </a:p>
          <a:p>
            <a:r>
              <a:rPr lang="en-US" dirty="0" smtClean="0"/>
              <a:t> </a:t>
            </a:r>
            <a:r>
              <a:rPr lang="en-US" dirty="0"/>
              <a:t>It is an object which stores the value of attributes of a tag and work similar to the HTML attributes. </a:t>
            </a:r>
            <a:endParaRPr lang="en-US" dirty="0" smtClean="0"/>
          </a:p>
          <a:p>
            <a:r>
              <a:rPr lang="en-US" dirty="0" smtClean="0"/>
              <a:t>It </a:t>
            </a:r>
            <a:r>
              <a:rPr lang="en-US" dirty="0"/>
              <a:t>gives a way to pass data from one component to other components</a:t>
            </a:r>
            <a:r>
              <a:rPr lang="en-US" dirty="0" smtClean="0"/>
              <a:t>.</a:t>
            </a:r>
          </a:p>
          <a:p>
            <a:r>
              <a:rPr lang="en-US" dirty="0" smtClean="0"/>
              <a:t> </a:t>
            </a:r>
            <a:r>
              <a:rPr lang="en-US" dirty="0"/>
              <a:t>It is similar to function arguments. Props are passed to the component in the same way as arguments passed in a function</a:t>
            </a:r>
            <a:r>
              <a:rPr lang="en-US" dirty="0" smtClean="0"/>
              <a:t>.</a:t>
            </a:r>
          </a:p>
          <a:p>
            <a:r>
              <a:rPr lang="en-US" dirty="0"/>
              <a:t>Props are </a:t>
            </a:r>
            <a:r>
              <a:rPr lang="en-US" b="1" dirty="0"/>
              <a:t>immutable</a:t>
            </a:r>
            <a:r>
              <a:rPr lang="en-US" dirty="0"/>
              <a:t> so we cannot modify the props from inside the component. Inside the components, we can add attributes called </a:t>
            </a:r>
            <a:r>
              <a:rPr lang="en-US" dirty="0" smtClean="0"/>
              <a:t>props.</a:t>
            </a:r>
          </a:p>
          <a:p>
            <a:r>
              <a:rPr lang="en-US" dirty="0"/>
              <a:t>When </a:t>
            </a:r>
            <a:r>
              <a:rPr lang="en-US" dirty="0" smtClean="0"/>
              <a:t>we  </a:t>
            </a:r>
            <a:r>
              <a:rPr lang="en-US" dirty="0"/>
              <a:t>need immutable data in the </a:t>
            </a:r>
            <a:r>
              <a:rPr lang="en-US" dirty="0" smtClean="0"/>
              <a:t>component, we have to add props to </a:t>
            </a:r>
            <a:r>
              <a:rPr lang="en-US" b="1" dirty="0" err="1" smtClean="0"/>
              <a:t>reactDom.render</a:t>
            </a:r>
            <a:r>
              <a:rPr lang="en-US" b="1" dirty="0" smtClean="0"/>
              <a:t>()</a:t>
            </a:r>
            <a:r>
              <a:rPr lang="en-US" dirty="0" smtClean="0"/>
              <a:t> method in the </a:t>
            </a:r>
            <a:r>
              <a:rPr lang="en-US" b="1" dirty="0" smtClean="0"/>
              <a:t>main.js</a:t>
            </a:r>
            <a:r>
              <a:rPr lang="en-US" dirty="0" smtClean="0"/>
              <a:t> file of your </a:t>
            </a:r>
            <a:r>
              <a:rPr lang="en-US" dirty="0" err="1" smtClean="0"/>
              <a:t>ReactJS</a:t>
            </a:r>
            <a:r>
              <a:rPr lang="en-US" dirty="0" smtClean="0"/>
              <a:t> </a:t>
            </a:r>
            <a:r>
              <a:rPr lang="en-US" dirty="0"/>
              <a:t>project and used it inside the component in which you need.</a:t>
            </a:r>
            <a:endParaRPr lang="en-IN" dirty="0"/>
          </a:p>
        </p:txBody>
      </p:sp>
    </p:spTree>
    <p:extLst>
      <p:ext uri="{BB962C8B-B14F-4D97-AF65-F5344CB8AC3E}">
        <p14:creationId xmlns:p14="http://schemas.microsoft.com/office/powerpoint/2010/main" val="2587670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74767" y="483326"/>
            <a:ext cx="11299370" cy="6074228"/>
          </a:xfrm>
          <a:prstGeom prst="rect">
            <a:avLst/>
          </a:prstGeom>
        </p:spPr>
      </p:pic>
    </p:spTree>
    <p:extLst>
      <p:ext uri="{BB962C8B-B14F-4D97-AF65-F5344CB8AC3E}">
        <p14:creationId xmlns:p14="http://schemas.microsoft.com/office/powerpoint/2010/main" val="3652944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2514" y="378823"/>
            <a:ext cx="11469189" cy="6061166"/>
          </a:xfrm>
          <a:prstGeom prst="rect">
            <a:avLst/>
          </a:prstGeom>
        </p:spPr>
      </p:pic>
    </p:spTree>
    <p:extLst>
      <p:ext uri="{BB962C8B-B14F-4D97-AF65-F5344CB8AC3E}">
        <p14:creationId xmlns:p14="http://schemas.microsoft.com/office/powerpoint/2010/main" val="2600121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0080" y="535577"/>
            <a:ext cx="10972800" cy="5786845"/>
          </a:xfrm>
          <a:prstGeom prst="rect">
            <a:avLst/>
          </a:prstGeom>
        </p:spPr>
      </p:pic>
    </p:spTree>
    <p:extLst>
      <p:ext uri="{BB962C8B-B14F-4D97-AF65-F5344CB8AC3E}">
        <p14:creationId xmlns:p14="http://schemas.microsoft.com/office/powerpoint/2010/main" val="2902373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5578" y="470263"/>
            <a:ext cx="11286308" cy="6048103"/>
          </a:xfrm>
          <a:prstGeom prst="rect">
            <a:avLst/>
          </a:prstGeom>
        </p:spPr>
      </p:pic>
    </p:spTree>
    <p:extLst>
      <p:ext uri="{BB962C8B-B14F-4D97-AF65-F5344CB8AC3E}">
        <p14:creationId xmlns:p14="http://schemas.microsoft.com/office/powerpoint/2010/main" val="2363168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9268" y="718457"/>
            <a:ext cx="11234057" cy="5982789"/>
          </a:xfrm>
          <a:prstGeom prst="rect">
            <a:avLst/>
          </a:prstGeom>
        </p:spPr>
      </p:pic>
    </p:spTree>
    <p:extLst>
      <p:ext uri="{BB962C8B-B14F-4D97-AF65-F5344CB8AC3E}">
        <p14:creationId xmlns:p14="http://schemas.microsoft.com/office/powerpoint/2010/main" val="2565684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91886" y="248195"/>
            <a:ext cx="11508377" cy="6257108"/>
          </a:xfrm>
          <a:prstGeom prst="rect">
            <a:avLst/>
          </a:prstGeom>
        </p:spPr>
      </p:pic>
    </p:spTree>
    <p:extLst>
      <p:ext uri="{BB962C8B-B14F-4D97-AF65-F5344CB8AC3E}">
        <p14:creationId xmlns:p14="http://schemas.microsoft.com/office/powerpoint/2010/main" val="84733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D275DDE-AC7B-A184-CEFD-C2D43622AD07}"/>
              </a:ext>
            </a:extLst>
          </p:cNvPr>
          <p:cNvSpPr>
            <a:spLocks noGrp="1"/>
          </p:cNvSpPr>
          <p:nvPr>
            <p:ph idx="1"/>
          </p:nvPr>
        </p:nvSpPr>
        <p:spPr>
          <a:xfrm>
            <a:off x="250257" y="173255"/>
            <a:ext cx="11579191" cy="6497052"/>
          </a:xfrm>
        </p:spPr>
        <p:txBody>
          <a:bodyPr/>
          <a:lstStyle/>
          <a:p>
            <a:r>
              <a:rPr lang="en-US" b="1" dirty="0"/>
              <a:t>3. Virtual DOM</a:t>
            </a:r>
          </a:p>
          <a:p>
            <a:r>
              <a:rPr lang="en-US" dirty="0"/>
              <a:t>React maintains a lightweight representation of the actual DOM in memory. When changes occur, React efficiently updates only the necessary parts of the DOM.</a:t>
            </a:r>
          </a:p>
          <a:p>
            <a:endParaRPr lang="en-IN" dirty="0"/>
          </a:p>
        </p:txBody>
      </p:sp>
      <p:pic>
        <p:nvPicPr>
          <p:cNvPr id="4" name="Picture 3">
            <a:extLst>
              <a:ext uri="{FF2B5EF4-FFF2-40B4-BE49-F238E27FC236}">
                <a16:creationId xmlns:a16="http://schemas.microsoft.com/office/drawing/2014/main" xmlns="" id="{70631E62-DE8E-9B7F-23CC-23D7D785DE1A}"/>
              </a:ext>
            </a:extLst>
          </p:cNvPr>
          <p:cNvPicPr>
            <a:picLocks noChangeAspect="1"/>
          </p:cNvPicPr>
          <p:nvPr/>
        </p:nvPicPr>
        <p:blipFill>
          <a:blip r:embed="rId2"/>
          <a:stretch>
            <a:fillRect/>
          </a:stretch>
        </p:blipFill>
        <p:spPr>
          <a:xfrm>
            <a:off x="1713297" y="1982804"/>
            <a:ext cx="9788892" cy="3782729"/>
          </a:xfrm>
          <a:prstGeom prst="rect">
            <a:avLst/>
          </a:prstGeom>
        </p:spPr>
      </p:pic>
    </p:spTree>
    <p:extLst>
      <p:ext uri="{BB962C8B-B14F-4D97-AF65-F5344CB8AC3E}">
        <p14:creationId xmlns:p14="http://schemas.microsoft.com/office/powerpoint/2010/main" val="3088918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9349" y="313509"/>
            <a:ext cx="10215154" cy="5995851"/>
          </a:xfrm>
          <a:prstGeom prst="rect">
            <a:avLst/>
          </a:prstGeom>
        </p:spPr>
      </p:pic>
    </p:spTree>
    <p:extLst>
      <p:ext uri="{BB962C8B-B14F-4D97-AF65-F5344CB8AC3E}">
        <p14:creationId xmlns:p14="http://schemas.microsoft.com/office/powerpoint/2010/main" val="1815064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0446" y="313509"/>
            <a:ext cx="11194868" cy="6087291"/>
          </a:xfrm>
          <a:prstGeom prst="rect">
            <a:avLst/>
          </a:prstGeom>
        </p:spPr>
      </p:pic>
    </p:spTree>
    <p:extLst>
      <p:ext uri="{BB962C8B-B14F-4D97-AF65-F5344CB8AC3E}">
        <p14:creationId xmlns:p14="http://schemas.microsoft.com/office/powerpoint/2010/main" val="863807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75211" y="457200"/>
            <a:ext cx="10907486" cy="6113417"/>
          </a:xfrm>
          <a:prstGeom prst="rect">
            <a:avLst/>
          </a:prstGeom>
        </p:spPr>
      </p:pic>
    </p:spTree>
    <p:extLst>
      <p:ext uri="{BB962C8B-B14F-4D97-AF65-F5344CB8AC3E}">
        <p14:creationId xmlns:p14="http://schemas.microsoft.com/office/powerpoint/2010/main" val="270897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4950" y="391886"/>
            <a:ext cx="11234056" cy="6035039"/>
          </a:xfrm>
          <a:prstGeom prst="rect">
            <a:avLst/>
          </a:prstGeom>
        </p:spPr>
      </p:pic>
    </p:spTree>
    <p:extLst>
      <p:ext uri="{BB962C8B-B14F-4D97-AF65-F5344CB8AC3E}">
        <p14:creationId xmlns:p14="http://schemas.microsoft.com/office/powerpoint/2010/main" val="2589467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5554" y="378823"/>
            <a:ext cx="8843555" cy="5251268"/>
          </a:xfrm>
          <a:prstGeom prst="rect">
            <a:avLst/>
          </a:prstGeom>
        </p:spPr>
      </p:pic>
    </p:spTree>
    <p:extLst>
      <p:ext uri="{BB962C8B-B14F-4D97-AF65-F5344CB8AC3E}">
        <p14:creationId xmlns:p14="http://schemas.microsoft.com/office/powerpoint/2010/main" val="2779719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4583" y="0"/>
            <a:ext cx="11103428" cy="6583680"/>
          </a:xfrm>
          <a:prstGeom prst="rect">
            <a:avLst/>
          </a:prstGeom>
        </p:spPr>
      </p:pic>
    </p:spTree>
    <p:extLst>
      <p:ext uri="{BB962C8B-B14F-4D97-AF65-F5344CB8AC3E}">
        <p14:creationId xmlns:p14="http://schemas.microsoft.com/office/powerpoint/2010/main" val="35136439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8527869" cy="1240972"/>
          </a:xfrm>
        </p:spPr>
        <p:txBody>
          <a:bodyPr>
            <a:normAutofit fontScale="90000"/>
          </a:bodyPr>
          <a:lstStyle/>
          <a:p>
            <a:r>
              <a:rPr lang="en-US" dirty="0"/>
              <a:t/>
            </a:r>
            <a:br>
              <a:rPr lang="en-US" dirty="0"/>
            </a:br>
            <a:r>
              <a:rPr lang="en-US" dirty="0"/>
              <a:t>Difference between State and Props</a:t>
            </a:r>
            <a:br>
              <a:rPr lang="en-US" dirty="0"/>
            </a:b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8205080"/>
              </p:ext>
            </p:extLst>
          </p:nvPr>
        </p:nvGraphicFramePr>
        <p:xfrm>
          <a:off x="169818" y="979713"/>
          <a:ext cx="11834947" cy="5656036"/>
        </p:xfrm>
        <a:graphic>
          <a:graphicData uri="http://schemas.openxmlformats.org/drawingml/2006/table">
            <a:tbl>
              <a:tblPr/>
              <a:tblGrid>
                <a:gridCol w="1326914">
                  <a:extLst>
                    <a:ext uri="{9D8B030D-6E8A-4147-A177-3AD203B41FA5}">
                      <a16:colId xmlns:a16="http://schemas.microsoft.com/office/drawing/2014/main" xmlns="" val="20000"/>
                    </a:ext>
                  </a:extLst>
                </a:gridCol>
                <a:gridCol w="6240458">
                  <a:extLst>
                    <a:ext uri="{9D8B030D-6E8A-4147-A177-3AD203B41FA5}">
                      <a16:colId xmlns:a16="http://schemas.microsoft.com/office/drawing/2014/main" xmlns="" val="20001"/>
                    </a:ext>
                  </a:extLst>
                </a:gridCol>
                <a:gridCol w="4267575">
                  <a:extLst>
                    <a:ext uri="{9D8B030D-6E8A-4147-A177-3AD203B41FA5}">
                      <a16:colId xmlns:a16="http://schemas.microsoft.com/office/drawing/2014/main" xmlns="" val="20002"/>
                    </a:ext>
                  </a:extLst>
                </a:gridCol>
              </a:tblGrid>
              <a:tr h="331526">
                <a:tc>
                  <a:txBody>
                    <a:bodyPr/>
                    <a:lstStyle/>
                    <a:p>
                      <a:pPr algn="l" fontAlgn="t"/>
                      <a:r>
                        <a:rPr lang="en-IN" sz="1100" dirty="0">
                          <a:solidFill>
                            <a:srgbClr val="000000"/>
                          </a:solidFill>
                          <a:effectLst/>
                          <a:latin typeface="times new roman" panose="02020603050405020304" pitchFamily="18" charset="0"/>
                        </a:rPr>
                        <a:t>SN</a:t>
                      </a:r>
                    </a:p>
                  </a:txBody>
                  <a:tcPr marL="71860" marR="71860" marT="71860" marB="71860">
                    <a:lnL w="9525" cap="flat" cmpd="sng" algn="ctr">
                      <a:solidFill>
                        <a:srgbClr val="082133"/>
                      </a:solidFill>
                      <a:prstDash val="solid"/>
                      <a:round/>
                      <a:headEnd type="none" w="med" len="med"/>
                      <a:tailEnd type="none" w="med" len="med"/>
                    </a:lnL>
                    <a:lnR w="9525" cap="flat" cmpd="sng" algn="ctr">
                      <a:solidFill>
                        <a:srgbClr val="082133"/>
                      </a:solidFill>
                      <a:prstDash val="solid"/>
                      <a:round/>
                      <a:headEnd type="none" w="med" len="med"/>
                      <a:tailEnd type="none" w="med" len="med"/>
                    </a:lnR>
                    <a:lnT w="9525" cap="flat" cmpd="sng" algn="ctr">
                      <a:solidFill>
                        <a:srgbClr val="08213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Props</a:t>
                      </a:r>
                    </a:p>
                  </a:txBody>
                  <a:tcPr marL="71860" marR="71860" marT="71860" marB="71860">
                    <a:lnL w="9525" cap="flat" cmpd="sng" algn="ctr">
                      <a:solidFill>
                        <a:srgbClr val="082133"/>
                      </a:solidFill>
                      <a:prstDash val="solid"/>
                      <a:round/>
                      <a:headEnd type="none" w="med" len="med"/>
                      <a:tailEnd type="none" w="med" len="med"/>
                    </a:lnL>
                    <a:lnR w="9525" cap="flat" cmpd="sng" algn="ctr">
                      <a:solidFill>
                        <a:srgbClr val="082133"/>
                      </a:solidFill>
                      <a:prstDash val="solid"/>
                      <a:round/>
                      <a:headEnd type="none" w="med" len="med"/>
                      <a:tailEnd type="none" w="med" len="med"/>
                    </a:lnR>
                    <a:lnT w="9525" cap="flat" cmpd="sng" algn="ctr">
                      <a:solidFill>
                        <a:srgbClr val="08213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State</a:t>
                      </a:r>
                    </a:p>
                  </a:txBody>
                  <a:tcPr marL="71860" marR="71860" marT="71860" marB="71860">
                    <a:lnL w="9525" cap="flat" cmpd="sng" algn="ctr">
                      <a:solidFill>
                        <a:srgbClr val="082133"/>
                      </a:solidFill>
                      <a:prstDash val="solid"/>
                      <a:round/>
                      <a:headEnd type="none" w="med" len="med"/>
                      <a:tailEnd type="none" w="med" len="med"/>
                    </a:lnL>
                    <a:lnR w="9525" cap="flat" cmpd="sng" algn="ctr">
                      <a:solidFill>
                        <a:srgbClr val="082133"/>
                      </a:solidFill>
                      <a:prstDash val="solid"/>
                      <a:round/>
                      <a:headEnd type="none" w="med" len="med"/>
                      <a:tailEnd type="none" w="med" len="med"/>
                    </a:lnR>
                    <a:lnT w="9525" cap="flat" cmpd="sng" algn="ctr">
                      <a:solidFill>
                        <a:srgbClr val="08213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10000"/>
                  </a:ext>
                </a:extLst>
              </a:tr>
              <a:tr h="462127">
                <a:tc>
                  <a:txBody>
                    <a:bodyPr/>
                    <a:lstStyle/>
                    <a:p>
                      <a:pPr algn="just" fontAlgn="t"/>
                      <a:r>
                        <a:rPr lang="en-IN" sz="1100" b="1">
                          <a:solidFill>
                            <a:srgbClr val="333333"/>
                          </a:solidFill>
                          <a:effectLst/>
                          <a:latin typeface="inter-bold"/>
                        </a:rPr>
                        <a:t>1.</a:t>
                      </a:r>
                      <a:endParaRPr lang="en-IN" sz="1100">
                        <a:solidFill>
                          <a:srgbClr val="333333"/>
                        </a:solidFill>
                        <a:effectLst/>
                        <a:latin typeface="inter-regular"/>
                      </a:endParaRP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Props are read-only.</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100">
                          <a:solidFill>
                            <a:srgbClr val="333333"/>
                          </a:solidFill>
                          <a:effectLst/>
                          <a:latin typeface="inter-regular"/>
                        </a:rPr>
                        <a:t>State changes can be asynchronous.</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81295">
                <a:tc>
                  <a:txBody>
                    <a:bodyPr/>
                    <a:lstStyle/>
                    <a:p>
                      <a:pPr algn="just" fontAlgn="t"/>
                      <a:r>
                        <a:rPr lang="en-IN" sz="1100" b="1">
                          <a:solidFill>
                            <a:srgbClr val="333333"/>
                          </a:solidFill>
                          <a:effectLst/>
                          <a:latin typeface="inter-bold"/>
                        </a:rPr>
                        <a:t>2.</a:t>
                      </a:r>
                      <a:endParaRPr lang="en-IN" sz="1100">
                        <a:solidFill>
                          <a:srgbClr val="333333"/>
                        </a:solidFill>
                        <a:effectLst/>
                        <a:latin typeface="inter-regular"/>
                      </a:endParaRP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Props are immutable.</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State is mutable.</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0002"/>
                  </a:ext>
                </a:extLst>
              </a:tr>
              <a:tr h="1004624">
                <a:tc>
                  <a:txBody>
                    <a:bodyPr/>
                    <a:lstStyle/>
                    <a:p>
                      <a:pPr algn="just" fontAlgn="t"/>
                      <a:r>
                        <a:rPr lang="en-IN" sz="1100" b="1">
                          <a:solidFill>
                            <a:srgbClr val="333333"/>
                          </a:solidFill>
                          <a:effectLst/>
                          <a:latin typeface="inter-bold"/>
                        </a:rPr>
                        <a:t>3.</a:t>
                      </a:r>
                      <a:endParaRPr lang="en-IN" sz="1100">
                        <a:solidFill>
                          <a:srgbClr val="333333"/>
                        </a:solidFill>
                        <a:effectLst/>
                        <a:latin typeface="inter-regular"/>
                      </a:endParaRP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100">
                          <a:solidFill>
                            <a:srgbClr val="333333"/>
                          </a:solidFill>
                          <a:effectLst/>
                          <a:latin typeface="inter-regular"/>
                        </a:rPr>
                        <a:t>Props allow you to pass data from one component to other components as an argument.</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100" dirty="0">
                          <a:solidFill>
                            <a:srgbClr val="333333"/>
                          </a:solidFill>
                          <a:effectLst/>
                          <a:latin typeface="inter-regular"/>
                        </a:rPr>
                        <a:t>State holds information about the components.</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642960">
                <a:tc>
                  <a:txBody>
                    <a:bodyPr/>
                    <a:lstStyle/>
                    <a:p>
                      <a:pPr algn="just" fontAlgn="t"/>
                      <a:r>
                        <a:rPr lang="en-IN" sz="1100" b="1">
                          <a:solidFill>
                            <a:srgbClr val="333333"/>
                          </a:solidFill>
                          <a:effectLst/>
                          <a:latin typeface="inter-bold"/>
                        </a:rPr>
                        <a:t>4.</a:t>
                      </a:r>
                      <a:endParaRPr lang="en-IN" sz="1100">
                        <a:solidFill>
                          <a:srgbClr val="333333"/>
                        </a:solidFill>
                        <a:effectLst/>
                        <a:latin typeface="inter-regular"/>
                      </a:endParaRP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100">
                          <a:solidFill>
                            <a:srgbClr val="333333"/>
                          </a:solidFill>
                          <a:effectLst/>
                          <a:latin typeface="inter-regular"/>
                        </a:rPr>
                        <a:t>Props can be accessed by the child component.</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100">
                          <a:solidFill>
                            <a:srgbClr val="333333"/>
                          </a:solidFill>
                          <a:effectLst/>
                          <a:latin typeface="inter-regular"/>
                        </a:rPr>
                        <a:t>State cannot be accessed by child components.</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0004"/>
                  </a:ext>
                </a:extLst>
              </a:tr>
              <a:tr h="823792">
                <a:tc>
                  <a:txBody>
                    <a:bodyPr/>
                    <a:lstStyle/>
                    <a:p>
                      <a:pPr algn="just" fontAlgn="t"/>
                      <a:r>
                        <a:rPr lang="en-IN" sz="1100" b="1">
                          <a:solidFill>
                            <a:srgbClr val="333333"/>
                          </a:solidFill>
                          <a:effectLst/>
                          <a:latin typeface="inter-bold"/>
                        </a:rPr>
                        <a:t>5.</a:t>
                      </a:r>
                      <a:endParaRPr lang="en-IN" sz="1100">
                        <a:solidFill>
                          <a:srgbClr val="333333"/>
                        </a:solidFill>
                        <a:effectLst/>
                        <a:latin typeface="inter-regular"/>
                      </a:endParaRP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100" dirty="0">
                          <a:solidFill>
                            <a:srgbClr val="333333"/>
                          </a:solidFill>
                          <a:effectLst/>
                          <a:latin typeface="inter-regular"/>
                        </a:rPr>
                        <a:t>Props are used to communicate between components.</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100">
                          <a:solidFill>
                            <a:srgbClr val="333333"/>
                          </a:solidFill>
                          <a:effectLst/>
                          <a:latin typeface="inter-regular"/>
                        </a:rPr>
                        <a:t>States can be used for rendering dynamic changes with the component.</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642960">
                <a:tc>
                  <a:txBody>
                    <a:bodyPr/>
                    <a:lstStyle/>
                    <a:p>
                      <a:pPr algn="just" fontAlgn="t"/>
                      <a:r>
                        <a:rPr lang="en-IN" sz="1100" b="1">
                          <a:solidFill>
                            <a:srgbClr val="333333"/>
                          </a:solidFill>
                          <a:effectLst/>
                          <a:latin typeface="inter-bold"/>
                        </a:rPr>
                        <a:t>6.</a:t>
                      </a:r>
                      <a:endParaRPr lang="en-IN" sz="1100">
                        <a:solidFill>
                          <a:srgbClr val="333333"/>
                        </a:solidFill>
                        <a:effectLst/>
                        <a:latin typeface="inter-regular"/>
                      </a:endParaRP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100">
                          <a:solidFill>
                            <a:srgbClr val="333333"/>
                          </a:solidFill>
                          <a:effectLst/>
                          <a:latin typeface="inter-regular"/>
                        </a:rPr>
                        <a:t>Stateless component can have Props.</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100">
                          <a:solidFill>
                            <a:srgbClr val="333333"/>
                          </a:solidFill>
                          <a:effectLst/>
                          <a:latin typeface="inter-regular"/>
                        </a:rPr>
                        <a:t>Stateless components cannot have State.</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0006"/>
                  </a:ext>
                </a:extLst>
              </a:tr>
              <a:tr h="642960">
                <a:tc>
                  <a:txBody>
                    <a:bodyPr/>
                    <a:lstStyle/>
                    <a:p>
                      <a:pPr algn="just" fontAlgn="t"/>
                      <a:r>
                        <a:rPr lang="en-IN" sz="1100" b="1">
                          <a:solidFill>
                            <a:srgbClr val="333333"/>
                          </a:solidFill>
                          <a:effectLst/>
                          <a:latin typeface="inter-bold"/>
                        </a:rPr>
                        <a:t>7.</a:t>
                      </a:r>
                      <a:endParaRPr lang="en-IN" sz="1100">
                        <a:solidFill>
                          <a:srgbClr val="333333"/>
                        </a:solidFill>
                        <a:effectLst/>
                        <a:latin typeface="inter-regular"/>
                      </a:endParaRP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Props make components reusable.</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100">
                          <a:solidFill>
                            <a:srgbClr val="333333"/>
                          </a:solidFill>
                          <a:effectLst/>
                          <a:latin typeface="inter-regular"/>
                        </a:rPr>
                        <a:t>State cannot make components reusable.</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007"/>
                  </a:ext>
                </a:extLst>
              </a:tr>
              <a:tr h="823792">
                <a:tc>
                  <a:txBody>
                    <a:bodyPr/>
                    <a:lstStyle/>
                    <a:p>
                      <a:pPr algn="just" fontAlgn="t"/>
                      <a:r>
                        <a:rPr lang="en-IN" sz="1100" b="1">
                          <a:solidFill>
                            <a:srgbClr val="333333"/>
                          </a:solidFill>
                          <a:effectLst/>
                          <a:latin typeface="inter-bold"/>
                        </a:rPr>
                        <a:t>8.</a:t>
                      </a:r>
                      <a:endParaRPr lang="en-IN" sz="1100">
                        <a:solidFill>
                          <a:srgbClr val="333333"/>
                        </a:solidFill>
                        <a:effectLst/>
                        <a:latin typeface="inter-regular"/>
                      </a:endParaRP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100">
                          <a:solidFill>
                            <a:srgbClr val="333333"/>
                          </a:solidFill>
                          <a:effectLst/>
                          <a:latin typeface="inter-regular"/>
                        </a:rPr>
                        <a:t>Props are external and controlled by whatever renders the component.</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100" dirty="0">
                          <a:solidFill>
                            <a:srgbClr val="333333"/>
                          </a:solidFill>
                          <a:effectLst/>
                          <a:latin typeface="inter-regular"/>
                        </a:rPr>
                        <a:t>The State is internal and controlled by the React Component itself.</a:t>
                      </a:r>
                    </a:p>
                  </a:txBody>
                  <a:tcPr marL="47907" marR="47907" marT="47907" marB="4790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465055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71178" y="1345474"/>
            <a:ext cx="7649643" cy="3575111"/>
          </a:xfrm>
          <a:prstGeom prst="rect">
            <a:avLst/>
          </a:prstGeom>
        </p:spPr>
      </p:pic>
    </p:spTree>
    <p:extLst>
      <p:ext uri="{BB962C8B-B14F-4D97-AF65-F5344CB8AC3E}">
        <p14:creationId xmlns:p14="http://schemas.microsoft.com/office/powerpoint/2010/main" val="1575236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45473" y="483326"/>
            <a:ext cx="9849395" cy="6008914"/>
          </a:xfrm>
          <a:prstGeom prst="rect">
            <a:avLst/>
          </a:prstGeom>
        </p:spPr>
      </p:pic>
    </p:spTree>
    <p:extLst>
      <p:ext uri="{BB962C8B-B14F-4D97-AF65-F5344CB8AC3E}">
        <p14:creationId xmlns:p14="http://schemas.microsoft.com/office/powerpoint/2010/main" val="2174830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53143" y="574766"/>
            <a:ext cx="11168743" cy="5852159"/>
          </a:xfrm>
          <a:prstGeom prst="rect">
            <a:avLst/>
          </a:prstGeom>
        </p:spPr>
      </p:pic>
    </p:spTree>
    <p:extLst>
      <p:ext uri="{BB962C8B-B14F-4D97-AF65-F5344CB8AC3E}">
        <p14:creationId xmlns:p14="http://schemas.microsoft.com/office/powerpoint/2010/main" val="65133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01B65BB-5A59-E1BF-AA9D-1959307842D6}"/>
              </a:ext>
            </a:extLst>
          </p:cNvPr>
          <p:cNvSpPr>
            <a:spLocks noGrp="1"/>
          </p:cNvSpPr>
          <p:nvPr>
            <p:ph idx="1"/>
          </p:nvPr>
        </p:nvSpPr>
        <p:spPr>
          <a:xfrm>
            <a:off x="336884" y="365760"/>
            <a:ext cx="11598442" cy="6285297"/>
          </a:xfrm>
        </p:spPr>
        <p:txBody>
          <a:bodyPr/>
          <a:lstStyle/>
          <a:p>
            <a:r>
              <a:rPr lang="en-US" b="1" dirty="0"/>
              <a:t>4. One-way Data Binding</a:t>
            </a:r>
          </a:p>
          <a:p>
            <a:r>
              <a:rPr lang="en-US" dirty="0"/>
              <a:t>One-way data binding, the name itself says that it is a one-direction flow. The data in react flows only in one direction i.e. the data is transferred from top to bottom i.e. from parent components to child components. The properties(props) in the child component cannot return the data to its parent component but it can have communication with the parent components to modify the states according to the provided inputs.</a:t>
            </a:r>
          </a:p>
          <a:p>
            <a:endParaRPr lang="en-IN" dirty="0"/>
          </a:p>
        </p:txBody>
      </p:sp>
      <p:pic>
        <p:nvPicPr>
          <p:cNvPr id="4" name="Picture 3">
            <a:extLst>
              <a:ext uri="{FF2B5EF4-FFF2-40B4-BE49-F238E27FC236}">
                <a16:creationId xmlns:a16="http://schemas.microsoft.com/office/drawing/2014/main" xmlns="" id="{ED00498E-7C83-D6C1-BD7E-54252F713D98}"/>
              </a:ext>
            </a:extLst>
          </p:cNvPr>
          <p:cNvPicPr>
            <a:picLocks noChangeAspect="1"/>
          </p:cNvPicPr>
          <p:nvPr/>
        </p:nvPicPr>
        <p:blipFill>
          <a:blip r:embed="rId2"/>
          <a:stretch>
            <a:fillRect/>
          </a:stretch>
        </p:blipFill>
        <p:spPr>
          <a:xfrm>
            <a:off x="2415941" y="3508408"/>
            <a:ext cx="7536581" cy="2314575"/>
          </a:xfrm>
          <a:prstGeom prst="rect">
            <a:avLst/>
          </a:prstGeom>
        </p:spPr>
      </p:pic>
    </p:spTree>
    <p:extLst>
      <p:ext uri="{BB962C8B-B14F-4D97-AF65-F5344CB8AC3E}">
        <p14:creationId xmlns:p14="http://schemas.microsoft.com/office/powerpoint/2010/main" val="2695686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1520" y="535577"/>
            <a:ext cx="10633165" cy="5656217"/>
          </a:xfrm>
          <a:prstGeom prst="rect">
            <a:avLst/>
          </a:prstGeom>
        </p:spPr>
      </p:pic>
    </p:spTree>
    <p:extLst>
      <p:ext uri="{BB962C8B-B14F-4D97-AF65-F5344CB8AC3E}">
        <p14:creationId xmlns:p14="http://schemas.microsoft.com/office/powerpoint/2010/main" val="1204821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93223" y="692331"/>
            <a:ext cx="10058400" cy="5643155"/>
          </a:xfrm>
          <a:prstGeom prst="rect">
            <a:avLst/>
          </a:prstGeom>
        </p:spPr>
      </p:pic>
    </p:spTree>
    <p:extLst>
      <p:ext uri="{BB962C8B-B14F-4D97-AF65-F5344CB8AC3E}">
        <p14:creationId xmlns:p14="http://schemas.microsoft.com/office/powerpoint/2010/main" val="139487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3954" y="914400"/>
            <a:ext cx="10541725" cy="5512526"/>
          </a:xfrm>
          <a:prstGeom prst="rect">
            <a:avLst/>
          </a:prstGeom>
        </p:spPr>
      </p:pic>
    </p:spTree>
    <p:extLst>
      <p:ext uri="{BB962C8B-B14F-4D97-AF65-F5344CB8AC3E}">
        <p14:creationId xmlns:p14="http://schemas.microsoft.com/office/powerpoint/2010/main" val="2134987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01337" y="496389"/>
            <a:ext cx="11038113" cy="5643154"/>
          </a:xfrm>
          <a:prstGeom prst="rect">
            <a:avLst/>
          </a:prstGeom>
        </p:spPr>
      </p:pic>
    </p:spTree>
    <p:extLst>
      <p:ext uri="{BB962C8B-B14F-4D97-AF65-F5344CB8AC3E}">
        <p14:creationId xmlns:p14="http://schemas.microsoft.com/office/powerpoint/2010/main" val="3361730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6572" y="613954"/>
            <a:ext cx="11038114" cy="5852160"/>
          </a:xfrm>
          <a:prstGeom prst="rect">
            <a:avLst/>
          </a:prstGeom>
        </p:spPr>
      </p:pic>
    </p:spTree>
    <p:extLst>
      <p:ext uri="{BB962C8B-B14F-4D97-AF65-F5344CB8AC3E}">
        <p14:creationId xmlns:p14="http://schemas.microsoft.com/office/powerpoint/2010/main" val="34541638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4583" y="365760"/>
            <a:ext cx="10332720" cy="6087291"/>
          </a:xfrm>
          <a:prstGeom prst="rect">
            <a:avLst/>
          </a:prstGeom>
        </p:spPr>
      </p:pic>
    </p:spTree>
    <p:extLst>
      <p:ext uri="{BB962C8B-B14F-4D97-AF65-F5344CB8AC3E}">
        <p14:creationId xmlns:p14="http://schemas.microsoft.com/office/powerpoint/2010/main" val="375691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5211" y="496390"/>
            <a:ext cx="10672355" cy="5630090"/>
          </a:xfrm>
          <a:prstGeom prst="rect">
            <a:avLst/>
          </a:prstGeom>
        </p:spPr>
      </p:pic>
    </p:spTree>
    <p:extLst>
      <p:ext uri="{BB962C8B-B14F-4D97-AF65-F5344CB8AC3E}">
        <p14:creationId xmlns:p14="http://schemas.microsoft.com/office/powerpoint/2010/main" val="429926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4138" y="444137"/>
            <a:ext cx="10776856" cy="5708469"/>
          </a:xfrm>
          <a:prstGeom prst="rect">
            <a:avLst/>
          </a:prstGeom>
        </p:spPr>
      </p:pic>
    </p:spTree>
    <p:extLst>
      <p:ext uri="{BB962C8B-B14F-4D97-AF65-F5344CB8AC3E}">
        <p14:creationId xmlns:p14="http://schemas.microsoft.com/office/powerpoint/2010/main" val="932118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246" y="91441"/>
            <a:ext cx="4389120" cy="1162594"/>
          </a:xfrm>
        </p:spPr>
        <p:txBody>
          <a:bodyPr/>
          <a:lstStyle/>
          <a:p>
            <a:r>
              <a:rPr lang="en-US" dirty="0" smtClean="0"/>
              <a:t>Advantage of SPA</a:t>
            </a:r>
            <a:endParaRPr lang="en-IN" dirty="0"/>
          </a:p>
        </p:txBody>
      </p:sp>
      <p:sp>
        <p:nvSpPr>
          <p:cNvPr id="3" name="Content Placeholder 2"/>
          <p:cNvSpPr>
            <a:spLocks noGrp="1"/>
          </p:cNvSpPr>
          <p:nvPr>
            <p:ph idx="1"/>
          </p:nvPr>
        </p:nvSpPr>
        <p:spPr>
          <a:xfrm>
            <a:off x="117566" y="1254035"/>
            <a:ext cx="11861074" cy="5499462"/>
          </a:xfrm>
        </p:spPr>
        <p:txBody>
          <a:bodyPr/>
          <a:lstStyle/>
          <a:p>
            <a:r>
              <a:rPr lang="en-IN" b="1" dirty="0"/>
              <a:t>1. Quick Loading Time</a:t>
            </a:r>
          </a:p>
          <a:p>
            <a:r>
              <a:rPr lang="en-US" dirty="0"/>
              <a:t>With the SPA approach, your full page loads quicker than traditional web applications, as it only has to load a page at the first request. On the other hand, traditional web apps have to load pages at every request, taking more time.</a:t>
            </a:r>
          </a:p>
          <a:p>
            <a:r>
              <a:rPr lang="en-US" b="1" dirty="0"/>
              <a:t>2. Seamless User Experience</a:t>
            </a:r>
          </a:p>
          <a:p>
            <a:r>
              <a:rPr lang="en-US" dirty="0"/>
              <a:t>SPAs deliver an experience like a desktop or mobile app. Users do not have to watch a new page load, as only the content changes, not the page, making the experience enjoyable.</a:t>
            </a:r>
          </a:p>
          <a:p>
            <a:endParaRPr lang="en-IN" dirty="0"/>
          </a:p>
        </p:txBody>
      </p:sp>
    </p:spTree>
    <p:extLst>
      <p:ext uri="{BB962C8B-B14F-4D97-AF65-F5344CB8AC3E}">
        <p14:creationId xmlns:p14="http://schemas.microsoft.com/office/powerpoint/2010/main" val="7443433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509" y="365760"/>
            <a:ext cx="11560627" cy="6244046"/>
          </a:xfrm>
        </p:spPr>
        <p:txBody>
          <a:bodyPr/>
          <a:lstStyle/>
          <a:p>
            <a:r>
              <a:rPr lang="en-US" b="1" dirty="0"/>
              <a:t>3. Ease in Building Feature-rich Apps</a:t>
            </a:r>
          </a:p>
          <a:p>
            <a:r>
              <a:rPr lang="en-US" dirty="0"/>
              <a:t>SPA application makes adding advanced features to a web application easy. For example, it is easier to build a content-editing web app with real-time analysis using SPA development. Doing this with a traditional web app requires a total page reload to perform content analysis.</a:t>
            </a:r>
          </a:p>
          <a:p>
            <a:r>
              <a:rPr lang="en-US" b="1" dirty="0"/>
              <a:t>4. Uses Less Bandwidth</a:t>
            </a:r>
          </a:p>
          <a:p>
            <a:r>
              <a:rPr lang="en-US" dirty="0"/>
              <a:t>It is no surprise that SPAs consume less bandwidth since they only load web pages once. Besides that, they can also do well in areas with a slow internet connection. Hence, it is convenient for everyone, regardless of internet speed</a:t>
            </a:r>
            <a:r>
              <a:rPr lang="en-US" dirty="0" smtClean="0"/>
              <a:t>.</a:t>
            </a:r>
          </a:p>
          <a:p>
            <a:endParaRPr lang="en-US" dirty="0"/>
          </a:p>
          <a:p>
            <a:endParaRPr lang="en-IN" dirty="0"/>
          </a:p>
        </p:txBody>
      </p:sp>
    </p:spTree>
    <p:extLst>
      <p:ext uri="{BB962C8B-B14F-4D97-AF65-F5344CB8AC3E}">
        <p14:creationId xmlns:p14="http://schemas.microsoft.com/office/powerpoint/2010/main" val="2818324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91DC014-19E4-292A-4A6E-A92703163609}"/>
              </a:ext>
            </a:extLst>
          </p:cNvPr>
          <p:cNvSpPr>
            <a:spLocks noGrp="1"/>
          </p:cNvSpPr>
          <p:nvPr>
            <p:ph idx="1"/>
          </p:nvPr>
        </p:nvSpPr>
        <p:spPr>
          <a:xfrm>
            <a:off x="163629" y="202131"/>
            <a:ext cx="11790948" cy="6583680"/>
          </a:xfrm>
        </p:spPr>
        <p:txBody>
          <a:bodyPr/>
          <a:lstStyle/>
          <a:p>
            <a:r>
              <a:rPr lang="en-US" b="1" dirty="0"/>
              <a:t>5. Performance</a:t>
            </a:r>
          </a:p>
          <a:p>
            <a:r>
              <a:rPr lang="en-US" dirty="0"/>
              <a:t>As , react uses virtual DOM and updates only the modified parts. So , this makes the DOM to run faster. DOM executes in memory so we can create separate components which makes the DOM run faster.</a:t>
            </a:r>
          </a:p>
          <a:p>
            <a:r>
              <a:rPr lang="en-US" b="1" dirty="0"/>
              <a:t>6. Components</a:t>
            </a:r>
          </a:p>
          <a:p>
            <a:r>
              <a:rPr lang="en-US" dirty="0"/>
              <a:t>React divides the web page into multiple components as it is component-based. Each component is a part of the UI design which has its own logic and design as shown in the below image. So the component logic which is written in JavaScript makes it easy and run faster and can be reusable.</a:t>
            </a:r>
          </a:p>
          <a:p>
            <a:endParaRPr lang="en-IN" dirty="0"/>
          </a:p>
        </p:txBody>
      </p:sp>
      <p:pic>
        <p:nvPicPr>
          <p:cNvPr id="4" name="Picture 3">
            <a:extLst>
              <a:ext uri="{FF2B5EF4-FFF2-40B4-BE49-F238E27FC236}">
                <a16:creationId xmlns:a16="http://schemas.microsoft.com/office/drawing/2014/main" xmlns="" id="{7CB8D57C-1309-E8EC-D64D-001FA5081CEC}"/>
              </a:ext>
            </a:extLst>
          </p:cNvPr>
          <p:cNvPicPr>
            <a:picLocks noChangeAspect="1"/>
          </p:cNvPicPr>
          <p:nvPr/>
        </p:nvPicPr>
        <p:blipFill>
          <a:blip r:embed="rId2"/>
          <a:stretch>
            <a:fillRect/>
          </a:stretch>
        </p:blipFill>
        <p:spPr>
          <a:xfrm>
            <a:off x="1751798" y="4303194"/>
            <a:ext cx="8518357" cy="2352675"/>
          </a:xfrm>
          <a:prstGeom prst="rect">
            <a:avLst/>
          </a:prstGeom>
        </p:spPr>
      </p:pic>
    </p:spTree>
    <p:extLst>
      <p:ext uri="{BB962C8B-B14F-4D97-AF65-F5344CB8AC3E}">
        <p14:creationId xmlns:p14="http://schemas.microsoft.com/office/powerpoint/2010/main" val="13709452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6628" y="365126"/>
            <a:ext cx="6818811" cy="862784"/>
          </a:xfrm>
        </p:spPr>
        <p:txBody>
          <a:bodyPr/>
          <a:lstStyle/>
          <a:p>
            <a:r>
              <a:rPr lang="en-US" dirty="0" smtClean="0"/>
              <a:t>Disadvantage of SPA</a:t>
            </a:r>
            <a:endParaRPr lang="en-IN" dirty="0"/>
          </a:p>
        </p:txBody>
      </p:sp>
      <p:sp>
        <p:nvSpPr>
          <p:cNvPr id="3" name="Content Placeholder 2"/>
          <p:cNvSpPr>
            <a:spLocks noGrp="1"/>
          </p:cNvSpPr>
          <p:nvPr>
            <p:ph idx="1"/>
          </p:nvPr>
        </p:nvSpPr>
        <p:spPr>
          <a:xfrm>
            <a:off x="838200" y="1825625"/>
            <a:ext cx="8083731" cy="2720249"/>
          </a:xfrm>
        </p:spPr>
        <p:txBody>
          <a:bodyPr/>
          <a:lstStyle/>
          <a:p>
            <a:r>
              <a:rPr lang="en-US" b="1" dirty="0"/>
              <a:t>1. Doesn’t Perform Well With SEO</a:t>
            </a:r>
          </a:p>
          <a:p>
            <a:r>
              <a:rPr lang="en-US" b="1" dirty="0" smtClean="0"/>
              <a:t>2</a:t>
            </a:r>
            <a:r>
              <a:rPr lang="en-US" b="1" dirty="0"/>
              <a:t>. Uses a Lot of Browser Resources</a:t>
            </a:r>
          </a:p>
          <a:p>
            <a:r>
              <a:rPr lang="en-US" b="1" dirty="0" smtClean="0"/>
              <a:t> 3</a:t>
            </a:r>
            <a:r>
              <a:rPr lang="en-US" b="1" dirty="0"/>
              <a:t>. Security Issues</a:t>
            </a:r>
          </a:p>
          <a:p>
            <a:endParaRPr lang="en-IN" dirty="0"/>
          </a:p>
        </p:txBody>
      </p:sp>
    </p:spTree>
    <p:extLst>
      <p:ext uri="{BB962C8B-B14F-4D97-AF65-F5344CB8AC3E}">
        <p14:creationId xmlns:p14="http://schemas.microsoft.com/office/powerpoint/2010/main" val="3188933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0262" y="300447"/>
            <a:ext cx="11390811" cy="6204856"/>
          </a:xfrm>
          <a:prstGeom prst="rect">
            <a:avLst/>
          </a:prstGeom>
        </p:spPr>
      </p:pic>
    </p:spTree>
    <p:extLst>
      <p:ext uri="{BB962C8B-B14F-4D97-AF65-F5344CB8AC3E}">
        <p14:creationId xmlns:p14="http://schemas.microsoft.com/office/powerpoint/2010/main" val="2069565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339634" y="444137"/>
            <a:ext cx="11390812" cy="6021977"/>
          </a:xfrm>
          <a:prstGeom prst="rect">
            <a:avLst/>
          </a:prstGeom>
        </p:spPr>
      </p:pic>
    </p:spTree>
    <p:extLst>
      <p:ext uri="{BB962C8B-B14F-4D97-AF65-F5344CB8AC3E}">
        <p14:creationId xmlns:p14="http://schemas.microsoft.com/office/powerpoint/2010/main" val="42722731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36470" y="548640"/>
            <a:ext cx="10175964" cy="5473337"/>
          </a:xfrm>
          <a:prstGeom prst="rect">
            <a:avLst/>
          </a:prstGeom>
        </p:spPr>
      </p:pic>
    </p:spTree>
    <p:extLst>
      <p:ext uri="{BB962C8B-B14F-4D97-AF65-F5344CB8AC3E}">
        <p14:creationId xmlns:p14="http://schemas.microsoft.com/office/powerpoint/2010/main" val="1451008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8640" y="404949"/>
            <a:ext cx="11508377" cy="6035040"/>
          </a:xfrm>
          <a:prstGeom prst="rect">
            <a:avLst/>
          </a:prstGeom>
        </p:spPr>
      </p:pic>
    </p:spTree>
    <p:extLst>
      <p:ext uri="{BB962C8B-B14F-4D97-AF65-F5344CB8AC3E}">
        <p14:creationId xmlns:p14="http://schemas.microsoft.com/office/powerpoint/2010/main" val="36014361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697" y="509452"/>
            <a:ext cx="11534503" cy="6048102"/>
          </a:xfrm>
          <a:prstGeom prst="rect">
            <a:avLst/>
          </a:prstGeom>
        </p:spPr>
      </p:pic>
    </p:spTree>
    <p:extLst>
      <p:ext uri="{BB962C8B-B14F-4D97-AF65-F5344CB8AC3E}">
        <p14:creationId xmlns:p14="http://schemas.microsoft.com/office/powerpoint/2010/main" val="37006163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320" y="522514"/>
            <a:ext cx="11586754" cy="5969726"/>
          </a:xfrm>
          <a:prstGeom prst="rect">
            <a:avLst/>
          </a:prstGeom>
        </p:spPr>
      </p:pic>
    </p:spTree>
    <p:extLst>
      <p:ext uri="{BB962C8B-B14F-4D97-AF65-F5344CB8AC3E}">
        <p14:creationId xmlns:p14="http://schemas.microsoft.com/office/powerpoint/2010/main" val="1315923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880" y="496389"/>
            <a:ext cx="11547566" cy="5943600"/>
          </a:xfrm>
          <a:prstGeom prst="rect">
            <a:avLst/>
          </a:prstGeom>
        </p:spPr>
      </p:pic>
    </p:spTree>
    <p:extLst>
      <p:ext uri="{BB962C8B-B14F-4D97-AF65-F5344CB8AC3E}">
        <p14:creationId xmlns:p14="http://schemas.microsoft.com/office/powerpoint/2010/main" val="3628990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6389" y="365761"/>
            <a:ext cx="11377748" cy="6178730"/>
          </a:xfrm>
          <a:prstGeom prst="rect">
            <a:avLst/>
          </a:prstGeom>
        </p:spPr>
      </p:pic>
    </p:spTree>
    <p:extLst>
      <p:ext uri="{BB962C8B-B14F-4D97-AF65-F5344CB8AC3E}">
        <p14:creationId xmlns:p14="http://schemas.microsoft.com/office/powerpoint/2010/main" val="1222654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0081" y="522514"/>
            <a:ext cx="11077302" cy="6061166"/>
          </a:xfrm>
          <a:prstGeom prst="rect">
            <a:avLst/>
          </a:prstGeom>
        </p:spPr>
      </p:pic>
    </p:spTree>
    <p:extLst>
      <p:ext uri="{BB962C8B-B14F-4D97-AF65-F5344CB8AC3E}">
        <p14:creationId xmlns:p14="http://schemas.microsoft.com/office/powerpoint/2010/main" val="1110473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E3D6D7E-C039-41DD-142A-D4F1106CF857}"/>
              </a:ext>
            </a:extLst>
          </p:cNvPr>
          <p:cNvSpPr>
            <a:spLocks noGrp="1"/>
          </p:cNvSpPr>
          <p:nvPr>
            <p:ph idx="1"/>
          </p:nvPr>
        </p:nvSpPr>
        <p:spPr/>
        <p:txBody>
          <a:bodyPr/>
          <a:lstStyle/>
          <a:p>
            <a:r>
              <a:rPr lang="en-US" b="1" dirty="0"/>
              <a:t>7. Single-Page Applications (SPAs)</a:t>
            </a:r>
          </a:p>
          <a:p>
            <a:r>
              <a:rPr lang="en-US" dirty="0"/>
              <a:t>React is recommended in creating SPAs, allowing smooth content updates without page reloads. Its focus on reusable components makes it ideal for real-time applications.</a:t>
            </a:r>
            <a:endParaRPr lang="en-IN" dirty="0"/>
          </a:p>
        </p:txBody>
      </p:sp>
    </p:spTree>
    <p:extLst>
      <p:ext uri="{BB962C8B-B14F-4D97-AF65-F5344CB8AC3E}">
        <p14:creationId xmlns:p14="http://schemas.microsoft.com/office/powerpoint/2010/main" val="873289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1530</TotalTime>
  <Words>1021</Words>
  <Application>Microsoft Office PowerPoint</Application>
  <PresentationFormat>Widescreen</PresentationFormat>
  <Paragraphs>86</Paragraphs>
  <Slides>89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inter-bold</vt:lpstr>
      <vt:lpstr>inter-regular</vt:lpstr>
      <vt:lpstr>times new roman</vt:lpstr>
      <vt:lpstr>Office Theme</vt:lpstr>
      <vt:lpstr>React Fundamentals</vt:lpstr>
      <vt:lpstr>What is React ?</vt:lpstr>
      <vt:lpstr>History of React</vt:lpstr>
      <vt:lpstr>How does React work?</vt:lpstr>
      <vt:lpstr>     Features of React</vt:lpstr>
      <vt:lpstr>PowerPoint Presentation</vt:lpstr>
      <vt:lpstr>PowerPoint Presentation</vt:lpstr>
      <vt:lpstr>PowerPoint Presentation</vt:lpstr>
      <vt:lpstr>PowerPoint Presentation</vt:lpstr>
      <vt:lpstr>PowerPoint Presentation</vt:lpstr>
      <vt:lpstr>                     Components</vt:lpstr>
      <vt:lpstr>PowerPoint Presentation</vt:lpstr>
      <vt:lpstr>PowerPoint Presentation</vt:lpstr>
      <vt:lpstr> Class Component </vt:lpstr>
      <vt:lpstr>      Class Components</vt:lpstr>
      <vt:lpstr> Function Component</vt:lpstr>
      <vt:lpstr>PowerPoint Presentation</vt:lpstr>
      <vt:lpstr>Rendering a  Component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Difference between State and Props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 of SPA</vt:lpstr>
      <vt:lpstr>PowerPoint Presentation</vt:lpstr>
      <vt:lpstr>Disadvantage of SPA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Fundamentals</dc:title>
  <dc:creator>Admin</dc:creator>
  <cp:lastModifiedBy>Admin</cp:lastModifiedBy>
  <cp:revision>104</cp:revision>
  <dcterms:created xsi:type="dcterms:W3CDTF">2024-08-16T04:30:46Z</dcterms:created>
  <dcterms:modified xsi:type="dcterms:W3CDTF">2024-08-30T03:53:46Z</dcterms:modified>
</cp:coreProperties>
</file>